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8" r:id="rId2"/>
    <p:sldId id="256" r:id="rId3"/>
    <p:sldId id="259" r:id="rId4"/>
    <p:sldId id="275" r:id="rId5"/>
    <p:sldId id="273" r:id="rId6"/>
    <p:sldId id="264" r:id="rId7"/>
    <p:sldId id="266" r:id="rId8"/>
    <p:sldId id="301" r:id="rId9"/>
    <p:sldId id="262" r:id="rId10"/>
    <p:sldId id="263" r:id="rId11"/>
    <p:sldId id="265" r:id="rId12"/>
    <p:sldId id="276" r:id="rId13"/>
    <p:sldId id="296" r:id="rId14"/>
    <p:sldId id="292" r:id="rId15"/>
    <p:sldId id="295" r:id="rId16"/>
    <p:sldId id="290" r:id="rId17"/>
    <p:sldId id="289" r:id="rId18"/>
    <p:sldId id="291" r:id="rId19"/>
    <p:sldId id="287" r:id="rId20"/>
    <p:sldId id="27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346F-4C34-4F9E-B37A-189E4B1872D6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CECF8E6-2BC6-4E77-B96C-6F52435903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185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346F-4C34-4F9E-B37A-189E4B1872D6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CECF8E6-2BC6-4E77-B96C-6F52435903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598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346F-4C34-4F9E-B37A-189E4B1872D6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CECF8E6-2BC6-4E77-B96C-6F52435903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3476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346F-4C34-4F9E-B37A-189E4B1872D6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CECF8E6-2BC6-4E77-B96C-6F52435903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626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346F-4C34-4F9E-B37A-189E4B1872D6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CECF8E6-2BC6-4E77-B96C-6F52435903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9650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346F-4C34-4F9E-B37A-189E4B1872D6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CECF8E6-2BC6-4E77-B96C-6F52435903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607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346F-4C34-4F9E-B37A-189E4B1872D6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F8E6-2BC6-4E77-B96C-6F52435903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194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346F-4C34-4F9E-B37A-189E4B1872D6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F8E6-2BC6-4E77-B96C-6F52435903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71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346F-4C34-4F9E-B37A-189E4B1872D6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F8E6-2BC6-4E77-B96C-6F52435903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540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346F-4C34-4F9E-B37A-189E4B1872D6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CECF8E6-2BC6-4E77-B96C-6F52435903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2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346F-4C34-4F9E-B37A-189E4B1872D6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CECF8E6-2BC6-4E77-B96C-6F52435903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054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346F-4C34-4F9E-B37A-189E4B1872D6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CECF8E6-2BC6-4E77-B96C-6F52435903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201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346F-4C34-4F9E-B37A-189E4B1872D6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F8E6-2BC6-4E77-B96C-6F52435903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51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346F-4C34-4F9E-B37A-189E4B1872D6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F8E6-2BC6-4E77-B96C-6F52435903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57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346F-4C34-4F9E-B37A-189E4B1872D6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F8E6-2BC6-4E77-B96C-6F52435903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80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346F-4C34-4F9E-B37A-189E4B1872D6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CECF8E6-2BC6-4E77-B96C-6F52435903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98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B346F-4C34-4F9E-B37A-189E4B1872D6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CECF8E6-2BC6-4E77-B96C-6F52435903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32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0.png" /><Relationship Id="rId5" Type="http://schemas.openxmlformats.org/officeDocument/2006/relationships/image" Target="../media/image9.png" /><Relationship Id="rId4" Type="http://schemas.openxmlformats.org/officeDocument/2006/relationships/image" Target="../media/image8.png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 /><Relationship Id="rId3" Type="http://schemas.openxmlformats.org/officeDocument/2006/relationships/image" Target="../media/image12.png" /><Relationship Id="rId7" Type="http://schemas.openxmlformats.org/officeDocument/2006/relationships/image" Target="../media/image15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4.png" /><Relationship Id="rId5" Type="http://schemas.openxmlformats.org/officeDocument/2006/relationships/image" Target="../media/image13.png" /><Relationship Id="rId4" Type="http://schemas.microsoft.com/office/2007/relationships/hdphoto" Target="../media/hdphoto1.wdp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3.png" /><Relationship Id="rId4" Type="http://schemas.microsoft.com/office/2007/relationships/hdphoto" Target="../media/hdphoto2.wdp" 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1.png" /><Relationship Id="rId4" Type="http://schemas.openxmlformats.org/officeDocument/2006/relationships/image" Target="../media/image20.jpeg" 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 /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3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 /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7.pn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2764" y="332010"/>
            <a:ext cx="10413241" cy="10141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 ПУТЕШЕСТВИЕ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0263" r="19404" b="1073"/>
          <a:stretch/>
        </p:blipFill>
        <p:spPr>
          <a:xfrm>
            <a:off x="1544544" y="1175658"/>
            <a:ext cx="3942219" cy="36359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30090" y="1567542"/>
            <a:ext cx="54080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«Организация проектной деятельности в ДОО»</a:t>
            </a:r>
          </a:p>
        </p:txBody>
      </p:sp>
    </p:spTree>
    <p:extLst>
      <p:ext uri="{BB962C8B-B14F-4D97-AF65-F5344CB8AC3E}">
        <p14:creationId xmlns:p14="http://schemas.microsoft.com/office/powerpoint/2010/main" val="175237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41510"/>
            <a:ext cx="11811000" cy="5595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СОСТАВЛЕНИЯ ПРОЕКТА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9367222"/>
              </p:ext>
            </p:extLst>
          </p:nvPr>
        </p:nvGraphicFramePr>
        <p:xfrm>
          <a:off x="106680" y="804483"/>
          <a:ext cx="11993879" cy="591705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101637">
                  <a:extLst>
                    <a:ext uri="{9D8B030D-6E8A-4147-A177-3AD203B41FA5}">
                      <a16:colId xmlns:a16="http://schemas.microsoft.com/office/drawing/2014/main" val="3321518160"/>
                    </a:ext>
                  </a:extLst>
                </a:gridCol>
                <a:gridCol w="2436014">
                  <a:extLst>
                    <a:ext uri="{9D8B030D-6E8A-4147-A177-3AD203B41FA5}">
                      <a16:colId xmlns:a16="http://schemas.microsoft.com/office/drawing/2014/main" val="2505019693"/>
                    </a:ext>
                  </a:extLst>
                </a:gridCol>
                <a:gridCol w="8456228">
                  <a:extLst>
                    <a:ext uri="{9D8B030D-6E8A-4147-A177-3AD203B41FA5}">
                      <a16:colId xmlns:a16="http://schemas.microsoft.com/office/drawing/2014/main" val="1216098954"/>
                    </a:ext>
                  </a:extLst>
                </a:gridCol>
              </a:tblGrid>
              <a:tr h="72318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ru-RU" sz="2000" b="1" u="non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 </a:t>
                      </a:r>
                      <a:endParaRPr lang="ru-RU" sz="20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/>
                      </a:pPr>
                      <a:r>
                        <a:rPr lang="ru-RU" sz="2000" b="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Предварительный </a:t>
                      </a:r>
                      <a:endParaRPr lang="ru-RU" sz="2000" b="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Мониторинг</a:t>
                      </a:r>
                      <a:r>
                        <a:rPr lang="ru-RU" sz="2000" b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знаний</a:t>
                      </a:r>
                      <a:r>
                        <a:rPr lang="ru-RU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детей, анкетирование родителей, изучение литературы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0332998"/>
                  </a:ext>
                </a:extLst>
              </a:tr>
              <a:tr h="65431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 этап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Основной</a:t>
                      </a:r>
                    </a:p>
                    <a:p>
                      <a:pPr algn="just"/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Расписывается работа </a:t>
                      </a: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детьми, работа с родителями воспитанников, с социумом (если он подразумевается в проекте).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586718"/>
                  </a:ext>
                </a:extLst>
              </a:tr>
              <a:tr h="70427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 этап</a:t>
                      </a:r>
                    </a:p>
                    <a:p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Заключительный </a:t>
                      </a:r>
                    </a:p>
                    <a:p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Подведение итогов </a:t>
                      </a: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работы по проекту.</a:t>
                      </a:r>
                      <a:r>
                        <a:rPr lang="ru-RU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этом этапе планируются итоговые мероприятия: НОД, развлечения, викторины, конкурсы.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216909"/>
                  </a:ext>
                </a:extLst>
              </a:tr>
              <a:tr h="355852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этап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Оформление</a:t>
                      </a:r>
                      <a:r>
                        <a:rPr lang="ru-RU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документации проекта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 работы </a:t>
                      </a: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продукт,</a:t>
                      </a:r>
                      <a:r>
                        <a:rPr lang="ru-RU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т.е. о</a:t>
                      </a: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писание результата работы: сценарий, доклад, презентация и т.д.  Обучающиеся, выбрав посильные технологии для создания своей работы, уточняют, анализируют собранную информацию, формулируют выводы. Педагог выступает в роли научного консультанта. Результаты выполненных проектов должны быть - «осязаемыми». Если это теоретическая проблема, то конкретное ее решение, если практическая конкретный результат, готовый к использованию (на занятии, в игровой деятельности, в реальной жизни).  Результатом презентации могут быть отзывы или комментарии слушателей, ссылка в интернете, гостей или родителей, статьи в СМИ, дипломы, грамоты.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8824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2369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61346" y="1013873"/>
            <a:ext cx="10302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комплексные</a:t>
            </a:r>
            <a:r>
              <a:rPr lang="ru-RU" sz="2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(«Мир театра», «Здравствуй, Пушкин!», «Эхо столетий», «</a:t>
            </a:r>
            <a:r>
              <a:rPr lang="ru-RU" sz="28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Книжкина</a:t>
            </a:r>
            <a:r>
              <a:rPr lang="ru-RU" sz="2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неделя»)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32337" y="182876"/>
            <a:ext cx="46512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9013B9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Виды проектов:</a:t>
            </a:r>
            <a:endParaRPr lang="ru-RU" sz="4800" b="1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61346" y="2059813"/>
            <a:ext cx="10302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межгрупповые</a:t>
            </a:r>
            <a:r>
              <a:rPr lang="ru-RU" sz="2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(«Математические коллажи», «Мир животных и птиц», «Времена года»)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97118" y="3203621"/>
            <a:ext cx="10302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</a:t>
            </a:r>
            <a:r>
              <a:rPr lang="ru-RU" sz="2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(«Сказки о любви», «Познай себя», «Подводный мир», «Весёлая астрономия»)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97118" y="4483177"/>
            <a:ext cx="10302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</a:t>
            </a:r>
            <a:r>
              <a:rPr lang="ru-RU" sz="28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«Я и моя семья», «Генеалогическое древо», «Секреты бабушкиного сундука», «Сказочная птица»)</a:t>
            </a:r>
          </a:p>
        </p:txBody>
      </p:sp>
    </p:spTree>
    <p:extLst>
      <p:ext uri="{BB962C8B-B14F-4D97-AF65-F5344CB8AC3E}">
        <p14:creationId xmlns:p14="http://schemas.microsoft.com/office/powerpoint/2010/main" val="4167119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14D26B28-1874-4C5E-BCE7-26587B2C0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95716" y="357963"/>
            <a:ext cx="4752198" cy="377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6F2D07-D3A7-4A24-A471-39F63C04146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6051" y="351806"/>
            <a:ext cx="4752198" cy="3842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F0EBB5-97F6-404C-A55F-05FBA65ECFE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36874" y="4462856"/>
            <a:ext cx="8507929" cy="2331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22E758F-1B79-4584-8D8A-F0AB1C7120F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869053" y="505695"/>
            <a:ext cx="1322947" cy="140220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81FC87-173B-49FC-A335-A67CAD057DE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64631" y="3982314"/>
            <a:ext cx="1426885" cy="138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289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0267F6F-B20A-4FB3-8A66-00A0CF1EB97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61737" y="218554"/>
            <a:ext cx="2778200" cy="1816309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91D72AE4-700C-4D35-861B-82543F17E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1" t="18386" r="24048" b="5069"/>
          <a:stretch/>
        </p:blipFill>
        <p:spPr>
          <a:xfrm>
            <a:off x="1634195" y="812141"/>
            <a:ext cx="5768897" cy="3632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2E353E-AE8F-467B-9703-75720DCA25E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4345" y="428295"/>
            <a:ext cx="1054699" cy="12010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1C1EA7-6DD4-4C4D-9383-607A329A478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72841" y="2097309"/>
            <a:ext cx="2684964" cy="212727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D6490F-CE22-45CF-A659-5AE0F404D40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70147" y="4820222"/>
            <a:ext cx="5986791" cy="160948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B6EE2D1-0E44-47C7-9D08-1E66660273B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r="45298"/>
          <a:stretch/>
        </p:blipFill>
        <p:spPr>
          <a:xfrm>
            <a:off x="7755192" y="4107364"/>
            <a:ext cx="1750315" cy="242515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F88165F-4277-46CB-A0C3-4E3D348C07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60676" t="12381"/>
          <a:stretch/>
        </p:blipFill>
        <p:spPr>
          <a:xfrm>
            <a:off x="9768749" y="4107363"/>
            <a:ext cx="1436050" cy="242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48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AFCD0-8694-445B-978A-14F4523F9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Кто такие педагог-транслятор и педагог партнер?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7D91637-85F6-452C-88B1-EFF58230E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41" r="5850" b="10697"/>
          <a:stretch/>
        </p:blipFill>
        <p:spPr>
          <a:xfrm>
            <a:off x="714161" y="1905001"/>
            <a:ext cx="6228900" cy="1763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836319-A4D4-4B41-A126-A6605B6C02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7660" y="1711842"/>
            <a:ext cx="4660627" cy="4522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4D62EF-1D6C-4989-AEA4-B8BEFDB9454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310937" y="1111334"/>
            <a:ext cx="1054699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58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2C5FC9-3455-4E2D-A3E5-E46BC6E39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Педагог-партнер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2C00FB78-BEF3-4300-85F2-111D65877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330" r="5827" b="14357"/>
          <a:stretch/>
        </p:blipFill>
        <p:spPr>
          <a:xfrm>
            <a:off x="1611435" y="1376916"/>
            <a:ext cx="4629500" cy="2052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4A7296A-CD2B-4A68-BED6-CC7F998A9A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2"/>
          <a:stretch/>
        </p:blipFill>
        <p:spPr>
          <a:xfrm>
            <a:off x="6590327" y="1264555"/>
            <a:ext cx="5263677" cy="4412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9882D93-8D27-4F16-A6F2-D7A4B05342D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965069" y="947779"/>
            <a:ext cx="1079086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14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30376-A01C-4EEF-AFBA-6DD03EC56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478" y="544236"/>
            <a:ext cx="8911687" cy="1280890"/>
          </a:xfrm>
        </p:spPr>
        <p:txBody>
          <a:bodyPr/>
          <a:lstStyle/>
          <a:p>
            <a:r>
              <a:rPr lang="ru-RU" dirty="0"/>
              <a:t>Привлечение родителей к проекту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544B310-3DE9-400F-9781-81567132A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108" r="19228" b="9572"/>
          <a:stretch/>
        </p:blipFill>
        <p:spPr>
          <a:xfrm>
            <a:off x="2646646" y="1743592"/>
            <a:ext cx="7600457" cy="4495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ABD26C-64B1-4E9B-A308-11C4EBA0E03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48172" y="1494105"/>
            <a:ext cx="1054699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5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900D3-11F9-4FCE-868F-6F3684B6A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Информирование родителей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74CB545-C4DB-49F1-8A57-41384D663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" t="20165" b="3099"/>
          <a:stretch/>
        </p:blipFill>
        <p:spPr>
          <a:xfrm>
            <a:off x="2800725" y="1573618"/>
            <a:ext cx="7738865" cy="476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EC3FEA-45C4-4753-AED0-33C1784029B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10733" y="1414130"/>
            <a:ext cx="1054699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34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E6648D-78F1-422A-9A94-D64617CF0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Привлечение родителей к проекту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7B9074A-9A9D-4D90-8B8E-B21311D0F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33" r="1106"/>
          <a:stretch/>
        </p:blipFill>
        <p:spPr>
          <a:xfrm>
            <a:off x="2951255" y="1765005"/>
            <a:ext cx="7454016" cy="4338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76C241-BC86-4EF2-83EF-C226DC217FE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08902" y="1410585"/>
            <a:ext cx="1054699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91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FFB14E-CE31-487C-9849-517CCA9E1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делать, если дети потеряли интерес к проекту?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428F3E2-F0C6-40F8-8C84-3E8E49C778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170" r="5145" b="4788"/>
          <a:stretch/>
        </p:blipFill>
        <p:spPr>
          <a:xfrm>
            <a:off x="2684848" y="2030819"/>
            <a:ext cx="6822303" cy="4104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DD11E1-A9B7-4A83-AE3C-338C685C6DB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30621" y="1690576"/>
            <a:ext cx="1078846" cy="114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9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9000" y="431799"/>
            <a:ext cx="10541000" cy="2026739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проектной деятельности в ДОО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84645" y="3475441"/>
            <a:ext cx="8538759" cy="290830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«Чем больше ребенок видел, слышал и пережил, чем больше он знает, и усвоил, чем большее количество элементов действительности он располагает в своем опыте, тем значительнее и продуктивнее при других равных условиях будет его творческая деятельность»</a:t>
            </a:r>
          </a:p>
          <a:p>
            <a:pPr algn="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Л.С. Выготский.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77899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78846D-41CF-41EC-B3C3-AC6DA1C6F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7777" y="166910"/>
            <a:ext cx="9176082" cy="1280890"/>
          </a:xfrm>
        </p:spPr>
        <p:txBody>
          <a:bodyPr>
            <a:normAutofit/>
          </a:bodyPr>
          <a:lstStyle/>
          <a:p>
            <a:r>
              <a:rPr lang="ru-RU" dirty="0"/>
              <a:t>Список книг по проектной технологии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A64B34-CC8C-4B7D-88E7-DC5414716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8530" y="1541721"/>
            <a:ext cx="9176082" cy="4369501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1. А.Н. </a:t>
            </a:r>
            <a:r>
              <a:rPr lang="ru-RU" dirty="0" err="1">
                <a:solidFill>
                  <a:schemeClr val="tx1"/>
                </a:solidFill>
              </a:rPr>
              <a:t>Веракса</a:t>
            </a:r>
            <a:r>
              <a:rPr lang="ru-RU" dirty="0">
                <a:solidFill>
                  <a:schemeClr val="tx1"/>
                </a:solidFill>
              </a:rPr>
              <a:t>, Н.Е. </a:t>
            </a:r>
            <a:r>
              <a:rPr lang="ru-RU" dirty="0" err="1">
                <a:solidFill>
                  <a:schemeClr val="tx1"/>
                </a:solidFill>
              </a:rPr>
              <a:t>Веракса</a:t>
            </a:r>
            <a:r>
              <a:rPr lang="ru-RU" dirty="0">
                <a:solidFill>
                  <a:schemeClr val="tx1"/>
                </a:solidFill>
              </a:rPr>
              <a:t>. Проектная деятельность дошкольников. Пособие для педагогов дошкольных учреждений. (2014 г.).</a:t>
            </a:r>
          </a:p>
          <a:p>
            <a:r>
              <a:rPr lang="ru-RU" dirty="0">
                <a:solidFill>
                  <a:schemeClr val="tx1"/>
                </a:solidFill>
              </a:rPr>
              <a:t>Книга о том, как авторы программы «От рождения до школы» понимают проектную технологию. Есть интересные примеры и описана внутренняя работа над проектом.</a:t>
            </a:r>
          </a:p>
          <a:p>
            <a:r>
              <a:rPr lang="ru-RU" dirty="0">
                <a:solidFill>
                  <a:schemeClr val="tx1"/>
                </a:solidFill>
              </a:rPr>
              <a:t>А. </a:t>
            </a:r>
            <a:r>
              <a:rPr lang="ru-RU" dirty="0" err="1">
                <a:solidFill>
                  <a:schemeClr val="tx1"/>
                </a:solidFill>
              </a:rPr>
              <a:t>Бостельман</a:t>
            </a:r>
            <a:r>
              <a:rPr lang="ru-RU" dirty="0">
                <a:solidFill>
                  <a:schemeClr val="tx1"/>
                </a:solidFill>
              </a:rPr>
              <a:t>, К. </a:t>
            </a:r>
            <a:r>
              <a:rPr lang="ru-RU" dirty="0" err="1">
                <a:solidFill>
                  <a:schemeClr val="tx1"/>
                </a:solidFill>
              </a:rPr>
              <a:t>Энгельбрехт</a:t>
            </a:r>
            <a:r>
              <a:rPr lang="ru-RU" dirty="0">
                <a:solidFill>
                  <a:schemeClr val="tx1"/>
                </a:solidFill>
              </a:rPr>
              <a:t>. Организация увлекательных проектов в д/с. Пошаговое руководство. (2020 г.) Методическое пособие к программе «Вдохновение». Описана актуальность технологии, этапы работы над проектом и некоторые приемы по его презентации.</a:t>
            </a:r>
          </a:p>
          <a:p>
            <a:r>
              <a:rPr lang="ru-RU" dirty="0">
                <a:solidFill>
                  <a:schemeClr val="tx1"/>
                </a:solidFill>
              </a:rPr>
              <a:t>Проекты в области естественных наук, математики и техники для дошкольников. Под редакцией В. Э. </a:t>
            </a:r>
            <a:r>
              <a:rPr lang="ru-RU" dirty="0" err="1">
                <a:solidFill>
                  <a:schemeClr val="tx1"/>
                </a:solidFill>
              </a:rPr>
              <a:t>Фтенакиса</a:t>
            </a:r>
            <a:r>
              <a:rPr lang="ru-RU" dirty="0">
                <a:solidFill>
                  <a:schemeClr val="tx1"/>
                </a:solidFill>
              </a:rPr>
              <a:t>. В книге собрано много примеров проектов естественно- научного цикла.</a:t>
            </a:r>
          </a:p>
          <a:p>
            <a:r>
              <a:rPr lang="ru-RU" dirty="0">
                <a:solidFill>
                  <a:schemeClr val="tx1"/>
                </a:solidFill>
              </a:rPr>
              <a:t>Е. </a:t>
            </a:r>
            <a:r>
              <a:rPr lang="ru-RU" dirty="0" err="1">
                <a:solidFill>
                  <a:schemeClr val="tx1"/>
                </a:solidFill>
              </a:rPr>
              <a:t>Райхерт-Гаршхаммер</a:t>
            </a:r>
            <a:r>
              <a:rPr lang="ru-RU" dirty="0">
                <a:solidFill>
                  <a:schemeClr val="tx1"/>
                </a:solidFill>
              </a:rPr>
              <a:t>. Проектная деятельность в дошкольной организации (под редакцией Л. В. Свирской) Если вы хотите, чтобы у вас на группе или в </a:t>
            </a:r>
            <a:r>
              <a:rPr lang="ru-RU" dirty="0" err="1">
                <a:solidFill>
                  <a:schemeClr val="tx1"/>
                </a:solidFill>
              </a:rPr>
              <a:t>дс</a:t>
            </a:r>
            <a:r>
              <a:rPr lang="ru-RU" dirty="0">
                <a:solidFill>
                  <a:schemeClr val="tx1"/>
                </a:solidFill>
              </a:rPr>
              <a:t> была метод литература по теме проектов, то одной этой книги будет достаточно. На сегодняшний день это самое полное методическое пособие, отражающее суть и особенности реализации технологии.</a:t>
            </a:r>
          </a:p>
          <a:p>
            <a:r>
              <a:rPr lang="ru-RU" dirty="0">
                <a:solidFill>
                  <a:schemeClr val="tx1"/>
                </a:solidFill>
              </a:rPr>
              <a:t>Л. Логинова. Образовательное событие как инновационная технология работы с детьми. Книга не о проектах, но грань между этими двумя технологиями очень тонка. Многие специалисты ее вовсе не видят. Если хотите углубиться в суть технологии «Образовательное событие» и сделать собственные выводы об отличии этих технологий, то можете почитать.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705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5256" y="230410"/>
            <a:ext cx="8911687" cy="9252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Прием «Распаковка понятия»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2320" y="1158240"/>
            <a:ext cx="11201400" cy="2560320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метод педагогически организованного освоения ребёнком окружающей среды в процессе поэтапной и заранее спланированной практической деятельности по достижению намеченных целей.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295400" y="3520440"/>
            <a:ext cx="10612120" cy="2697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в ДОО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специально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организованный воспитателем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выполняемый воспитанниками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 действий, направленных на разрешение проблемной ситуации и завершающихся созданием творческого продукта.</a:t>
            </a:r>
          </a:p>
        </p:txBody>
      </p:sp>
    </p:spTree>
    <p:extLst>
      <p:ext uri="{BB962C8B-B14F-4D97-AF65-F5344CB8AC3E}">
        <p14:creationId xmlns:p14="http://schemas.microsoft.com/office/powerpoint/2010/main" val="372025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4C324-2275-41F1-ADA2-F9FB3A7B1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Главная причина популярности технологии?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3C674DD-9727-453D-AEFC-5316CFB688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24577"/>
          <a:stretch/>
        </p:blipFill>
        <p:spPr>
          <a:xfrm>
            <a:off x="2804236" y="2073348"/>
            <a:ext cx="7902749" cy="4495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724706-45A6-4DC1-B3C1-2F068A5F9C7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60263" y="1480357"/>
            <a:ext cx="1045536" cy="126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50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61C03-BA09-4D32-934B-B133FCB18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Развиваем  универсальные навыки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D8A1FDC-3909-407A-B443-3278BCC7A7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11913" r="-231"/>
          <a:stretch/>
        </p:blipFill>
        <p:spPr>
          <a:xfrm>
            <a:off x="2757822" y="1600337"/>
            <a:ext cx="7484524" cy="4460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91E7A6-497F-4EC2-BD40-51C02C321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4496" r="70976" b="55659"/>
          <a:stretch/>
        </p:blipFill>
        <p:spPr>
          <a:xfrm>
            <a:off x="9364900" y="1523842"/>
            <a:ext cx="1056168" cy="12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70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332010"/>
            <a:ext cx="10226040" cy="849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И ВИДЫ ПРОЕКТОВ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63600" y="1168400"/>
            <a:ext cx="104632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классифицируются по разным признакам: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виду;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составу участников;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срокам реализации.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73825" y="3642770"/>
            <a:ext cx="95736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Виды проектов: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исследовательские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информационно-практико-ориентированные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</a:t>
            </a:r>
          </a:p>
        </p:txBody>
      </p:sp>
    </p:spTree>
    <p:extLst>
      <p:ext uri="{BB962C8B-B14F-4D97-AF65-F5344CB8AC3E}">
        <p14:creationId xmlns:p14="http://schemas.microsoft.com/office/powerpoint/2010/main" val="249030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79600" y="393700"/>
            <a:ext cx="101447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Классификации проектов по составу участников: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групповой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подгрупповой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</a:t>
            </a:r>
            <a:endParaRPr lang="ru-RU" sz="3200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3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семейный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парный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46960" y="3849916"/>
            <a:ext cx="9677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проектов по сроку реализации: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краткосрочный – до 1 месяца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средней продолжительности – до 3 месяцев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долгосрочный – до  1 года</a:t>
            </a:r>
          </a:p>
        </p:txBody>
      </p:sp>
    </p:spTree>
    <p:extLst>
      <p:ext uri="{BB962C8B-B14F-4D97-AF65-F5344CB8AC3E}">
        <p14:creationId xmlns:p14="http://schemas.microsoft.com/office/powerpoint/2010/main" val="3971191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7906" y="128810"/>
            <a:ext cx="8911687" cy="6027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ВИДЫ ПРОЕКТОВ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10256"/>
              </p:ext>
            </p:extLst>
          </p:nvPr>
        </p:nvGraphicFramePr>
        <p:xfrm>
          <a:off x="213360" y="822960"/>
          <a:ext cx="11745546" cy="5955857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4282673">
                  <a:extLst>
                    <a:ext uri="{9D8B030D-6E8A-4147-A177-3AD203B41FA5}">
                      <a16:colId xmlns:a16="http://schemas.microsoft.com/office/drawing/2014/main" val="1453915886"/>
                    </a:ext>
                  </a:extLst>
                </a:gridCol>
                <a:gridCol w="7462873">
                  <a:extLst>
                    <a:ext uri="{9D8B030D-6E8A-4147-A177-3AD203B41FA5}">
                      <a16:colId xmlns:a16="http://schemas.microsoft.com/office/drawing/2014/main" val="2925900686"/>
                    </a:ext>
                  </a:extLst>
                </a:gridCol>
              </a:tblGrid>
              <a:tr h="12712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Исследовательские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проекты - это ...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effectLst/>
                        </a:rPr>
                        <a:t>Дети проводят опыты, наблюдения после чего результаты оформляют в виде газет, книг, альбомов, выставок и другое.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17852"/>
                  </a:ext>
                </a:extLst>
              </a:tr>
              <a:tr h="11107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Творческие проекты - это...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effectLst/>
                        </a:rPr>
                        <a:t>Это проекты с элементами творческих игр, когда ребята входят в образ персонажей сказки, по-своему решая поставленные проблемы и задачи.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090036"/>
                  </a:ext>
                </a:extLst>
              </a:tr>
              <a:tr h="11288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Информационные проекты (практико-ориентированные) - это…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effectLst/>
                        </a:rPr>
                        <a:t>Дети собирают информацию и реализуют её, ориентируясь на собственные социальные интересы (оформление группы, отдельных уголков и прочее).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4076646"/>
                  </a:ext>
                </a:extLst>
              </a:tr>
              <a:tr h="8559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Игровые проекты - это…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effectLst/>
                        </a:rPr>
                        <a:t>После воплощения проекта в жизнь проводится оформление результата в виде детского праздника. 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3229061"/>
                  </a:ext>
                </a:extLst>
              </a:tr>
              <a:tr h="15890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Детско-родительские</a:t>
                      </a:r>
                      <a:r>
                        <a:rPr lang="ru-RU" sz="2000" baseline="0" dirty="0">
                          <a:effectLst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</a:rPr>
                        <a:t>проекты – это …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effectLst/>
                        </a:rPr>
                        <a:t>Это специально организованные проекты когда педагогически организованного освоения ребёнком и родителем окружающей среды в процессе поэтапной и заранее спланированной практической деятельности по достижению намеченных целей.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7036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42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2525" y="65310"/>
            <a:ext cx="8911687" cy="1230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Проектно-тематическое планирование</a:t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ТЕМАТИЧЕСКОГО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435100"/>
            <a:ext cx="11557000" cy="5194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Тема и ее происхождение__________________________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Смежные занятия и понятия, которые можно изучать в ходе реализации проекта__________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Необходимые материалы _____________________________________________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Вопросы к детям по предлагаемому проекту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Что мы знаем? ________________________________________________________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Что мы хотим узнать? __________________________________________________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Как нам найти ответы на наши вопросы? __________________________________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Оценка. Что нового узнали? (С точки зрения детей и воспитателя) ___________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Предложения по расширению и совершенствованию проекта 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72568914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632</TotalTime>
  <Words>896</Words>
  <Application>Microsoft Office PowerPoint</Application>
  <PresentationFormat>Широкоэкранный</PresentationFormat>
  <Paragraphs>84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Легкий дым</vt:lpstr>
      <vt:lpstr>ПЕДАГОГИЧЕСКОЕ ПУТЕШЕСТВИЕ</vt:lpstr>
      <vt:lpstr>Организация проектной деятельности в ДОО</vt:lpstr>
      <vt:lpstr>Прием «Распаковка понятия»</vt:lpstr>
      <vt:lpstr>Главная причина популярности технологии?</vt:lpstr>
      <vt:lpstr>Развиваем  универсальные навыки</vt:lpstr>
      <vt:lpstr>КЛАССИФИКАЦИЯ И ВИДЫ ПРОЕКТОВ</vt:lpstr>
      <vt:lpstr>Презентация PowerPoint</vt:lpstr>
      <vt:lpstr>ВИДЫ ПРОЕКТОВ</vt:lpstr>
      <vt:lpstr>Проектно-тематическое планирование ПЛАН ТЕМАТИЧЕСКОГО ПРОЕКТА</vt:lpstr>
      <vt:lpstr>АЛГОРИТМ СОСТАВЛЕНИЯ ПРОЕКТА</vt:lpstr>
      <vt:lpstr>Презентация PowerPoint</vt:lpstr>
      <vt:lpstr>Презентация PowerPoint</vt:lpstr>
      <vt:lpstr>Презентация PowerPoint</vt:lpstr>
      <vt:lpstr>Кто такие педагог-транслятор и педагог партнер?</vt:lpstr>
      <vt:lpstr>Педагог-партнер</vt:lpstr>
      <vt:lpstr>Привлечение родителей к проекту</vt:lpstr>
      <vt:lpstr>Информирование родителей</vt:lpstr>
      <vt:lpstr>Привлечение родителей к проекту</vt:lpstr>
      <vt:lpstr>Что делать, если дети потеряли интерес к проекту?</vt:lpstr>
      <vt:lpstr>Список книг по проектной технологии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проектной деятельности в ДОО</dc:title>
  <dc:creator>USER</dc:creator>
  <cp:lastModifiedBy>olka pytinzeva</cp:lastModifiedBy>
  <cp:revision>85</cp:revision>
  <dcterms:created xsi:type="dcterms:W3CDTF">2023-04-26T14:35:00Z</dcterms:created>
  <dcterms:modified xsi:type="dcterms:W3CDTF">2023-06-05T05:17:51Z</dcterms:modified>
</cp:coreProperties>
</file>