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9" r:id="rId1"/>
  </p:sldMasterIdLst>
  <p:notesMasterIdLst>
    <p:notesMasterId r:id="rId13"/>
  </p:notesMasterIdLst>
  <p:handoutMasterIdLst>
    <p:handoutMasterId r:id="rId14"/>
  </p:handoutMasterIdLst>
  <p:sldIdLst>
    <p:sldId id="258" r:id="rId2"/>
    <p:sldId id="260" r:id="rId3"/>
    <p:sldId id="263" r:id="rId4"/>
    <p:sldId id="259" r:id="rId5"/>
    <p:sldId id="261" r:id="rId6"/>
    <p:sldId id="262" r:id="rId7"/>
    <p:sldId id="264" r:id="rId8"/>
    <p:sldId id="265" r:id="rId9"/>
    <p:sldId id="266" r:id="rId10"/>
    <p:sldId id="267" r:id="rId11"/>
    <p:sldId id="268" r:id="rId12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51C0A8-73D3-FE49-A168-A13D5EDFB476}" type="datetimeFigureOut">
              <a:rPr lang="ru-RU" smtClean="0"/>
              <a:pPr/>
              <a:t>24.10.2021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5AE8E3-B513-444A-B61E-919C180600E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791678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F40E86-6884-4C41-9208-73EE3BB6E386}" type="datetimeFigureOut">
              <a:rPr lang="ru-RU" smtClean="0"/>
              <a:pPr/>
              <a:t>24.10.2021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8DCC41-3169-C247-8588-46216F30D5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030416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-7938" y="-7938"/>
            <a:ext cx="9169401" cy="6873876"/>
            <a:chOff x="-8466" y="-8468"/>
            <a:chExt cx="9169804" cy="6874935"/>
          </a:xfrm>
        </p:grpSpPr>
        <p:cxnSp>
          <p:nvCxnSpPr>
            <p:cNvPr id="5" name="Straight Connector 16"/>
            <p:cNvCxnSpPr/>
            <p:nvPr/>
          </p:nvCxnSpPr>
          <p:spPr>
            <a:xfrm flipV="1">
              <a:off x="5130498" y="4175239"/>
              <a:ext cx="4022902" cy="2683288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17"/>
            <p:cNvCxnSpPr/>
            <p:nvPr/>
          </p:nvCxnSpPr>
          <p:spPr>
            <a:xfrm>
              <a:off x="7041932" y="-529"/>
              <a:ext cx="1219254" cy="6859057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Freeform 18"/>
            <p:cNvSpPr/>
            <p:nvPr/>
          </p:nvSpPr>
          <p:spPr>
            <a:xfrm>
              <a:off x="6891113" y="-529"/>
              <a:ext cx="2270225" cy="686699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19"/>
            <p:cNvSpPr/>
            <p:nvPr/>
          </p:nvSpPr>
          <p:spPr>
            <a:xfrm>
              <a:off x="7205452" y="-8468"/>
              <a:ext cx="1947948" cy="6866996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20"/>
            <p:cNvSpPr/>
            <p:nvPr/>
          </p:nvSpPr>
          <p:spPr>
            <a:xfrm>
              <a:off x="6638689" y="3919613"/>
              <a:ext cx="2513123" cy="2938915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21"/>
            <p:cNvSpPr/>
            <p:nvPr/>
          </p:nvSpPr>
          <p:spPr>
            <a:xfrm>
              <a:off x="7010180" y="-8468"/>
              <a:ext cx="2143219" cy="6866996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22"/>
            <p:cNvSpPr/>
            <p:nvPr/>
          </p:nvSpPr>
          <p:spPr>
            <a:xfrm>
              <a:off x="8296112" y="-8468"/>
              <a:ext cx="857288" cy="6866996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23"/>
            <p:cNvSpPr/>
            <p:nvPr/>
          </p:nvSpPr>
          <p:spPr>
            <a:xfrm>
              <a:off x="8077027" y="-8468"/>
              <a:ext cx="1066847" cy="6866996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24"/>
            <p:cNvSpPr/>
            <p:nvPr/>
          </p:nvSpPr>
          <p:spPr>
            <a:xfrm>
              <a:off x="8059565" y="4894488"/>
              <a:ext cx="1095423" cy="1964040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27"/>
            <p:cNvSpPr/>
            <p:nvPr/>
          </p:nvSpPr>
          <p:spPr>
            <a:xfrm>
              <a:off x="-8466" y="-8468"/>
              <a:ext cx="863639" cy="5698416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5066C2-8D9B-AF4B-9B0F-9214C4A81AD4}" type="datetimeFigureOut">
              <a:rPr lang="en-US"/>
              <a:pPr>
                <a:defRPr/>
              </a:pPr>
              <a:t>10/24/2021</a:t>
            </a:fld>
            <a:endParaRPr lang="en-US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86DAB8-FA02-EB47-BE94-CDB7CA9DBEA4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="" xmlns:p14="http://schemas.microsoft.com/office/powerpoint/2010/main" val="6851566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F640E3-D727-7E4E-B773-9EECD2DB7D13}" type="datetimeFigureOut">
              <a:rPr lang="ru-RU"/>
              <a:pPr>
                <a:defRPr/>
              </a:pPr>
              <a:t>24.10.2021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153462-F57D-EF4D-8BA3-A42DF1ACC9CC}" type="slidenum">
              <a:rPr lang="ru-RU" altLang="x-none"/>
              <a:pPr/>
              <a:t>‹#›</a:t>
            </a:fld>
            <a:endParaRPr lang="ru-RU" altLang="x-none"/>
          </a:p>
        </p:txBody>
      </p:sp>
    </p:spTree>
    <p:extLst>
      <p:ext uri="{BB962C8B-B14F-4D97-AF65-F5344CB8AC3E}">
        <p14:creationId xmlns="" xmlns:p14="http://schemas.microsoft.com/office/powerpoint/2010/main" val="8081953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82600" y="790575"/>
            <a:ext cx="457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>
              <a:defRPr/>
            </a:pPr>
            <a:r>
              <a:rPr lang="en-US" sz="8000">
                <a:solidFill>
                  <a:srgbClr val="C0E474"/>
                </a:solidFill>
                <a:ea typeface="+mn-ea"/>
              </a:rPr>
              <a:t>“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748463" y="2886075"/>
            <a:ext cx="457200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>
              <a:defRPr/>
            </a:pPr>
            <a:r>
              <a:rPr lang="en-US" sz="8000">
                <a:solidFill>
                  <a:srgbClr val="C0E474"/>
                </a:solidFill>
                <a:ea typeface="+mn-ea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29E96F-BFCB-A64C-BE07-DDC5B1EEC9B2}" type="datetimeFigureOut">
              <a:rPr lang="ru-RU"/>
              <a:pPr>
                <a:defRPr/>
              </a:pPr>
              <a:t>24.10.2021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16111354-AB19-5C4A-B012-E563EBDE667D}" type="slidenum">
              <a:rPr lang="ru-RU" altLang="x-none"/>
              <a:pPr/>
              <a:t>‹#›</a:t>
            </a:fld>
            <a:endParaRPr lang="ru-RU" altLang="x-none"/>
          </a:p>
        </p:txBody>
      </p:sp>
    </p:spTree>
    <p:extLst>
      <p:ext uri="{BB962C8B-B14F-4D97-AF65-F5344CB8AC3E}">
        <p14:creationId xmlns="" xmlns:p14="http://schemas.microsoft.com/office/powerpoint/2010/main" val="4730459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0F53FA-2DDE-EE4A-A6FB-602ED691E9FA}" type="datetimeFigureOut">
              <a:rPr lang="ru-RU"/>
              <a:pPr>
                <a:defRPr/>
              </a:pPr>
              <a:t>24.10.2021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91F1A1-BE66-D442-9FA1-74939FF9F150}" type="slidenum">
              <a:rPr lang="ru-RU" altLang="x-none"/>
              <a:pPr/>
              <a:t>‹#›</a:t>
            </a:fld>
            <a:endParaRPr lang="ru-RU" altLang="x-none"/>
          </a:p>
        </p:txBody>
      </p:sp>
    </p:spTree>
    <p:extLst>
      <p:ext uri="{BB962C8B-B14F-4D97-AF65-F5344CB8AC3E}">
        <p14:creationId xmlns="" xmlns:p14="http://schemas.microsoft.com/office/powerpoint/2010/main" val="5048776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82600" y="790575"/>
            <a:ext cx="457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>
              <a:defRPr/>
            </a:pPr>
            <a:r>
              <a:rPr lang="en-US" sz="8000">
                <a:solidFill>
                  <a:srgbClr val="C0E474"/>
                </a:solidFill>
                <a:ea typeface="+mn-ea"/>
              </a:rPr>
              <a:t>“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748463" y="2886075"/>
            <a:ext cx="457200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>
              <a:defRPr/>
            </a:pPr>
            <a:r>
              <a:rPr lang="en-US" sz="8000">
                <a:solidFill>
                  <a:srgbClr val="C0E474"/>
                </a:solidFill>
                <a:ea typeface="+mn-ea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3EC290-AEC9-B442-BEE1-9917534CBE4B}" type="datetimeFigureOut">
              <a:rPr lang="ru-RU"/>
              <a:pPr>
                <a:defRPr/>
              </a:pPr>
              <a:t>24.10.2021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CED40892-AB43-FE42-A7C8-E3BAD3D9409D}" type="slidenum">
              <a:rPr lang="ru-RU" altLang="x-none"/>
              <a:pPr/>
              <a:t>‹#›</a:t>
            </a:fld>
            <a:endParaRPr lang="ru-RU" altLang="x-none"/>
          </a:p>
        </p:txBody>
      </p:sp>
    </p:spTree>
    <p:extLst>
      <p:ext uri="{BB962C8B-B14F-4D97-AF65-F5344CB8AC3E}">
        <p14:creationId xmlns="" xmlns:p14="http://schemas.microsoft.com/office/powerpoint/2010/main" val="4992406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FF822D-0643-614D-8A90-6FBB95DE2942}" type="datetimeFigureOut">
              <a:rPr lang="ru-RU"/>
              <a:pPr>
                <a:defRPr/>
              </a:pPr>
              <a:t>24.10.2021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24C227A1-D97D-E049-8183-1C9FC8D8B243}" type="slidenum">
              <a:rPr lang="ru-RU" altLang="x-none"/>
              <a:pPr/>
              <a:t>‹#›</a:t>
            </a:fld>
            <a:endParaRPr lang="ru-RU" altLang="x-none"/>
          </a:p>
        </p:txBody>
      </p:sp>
    </p:spTree>
    <p:extLst>
      <p:ext uri="{BB962C8B-B14F-4D97-AF65-F5344CB8AC3E}">
        <p14:creationId xmlns="" xmlns:p14="http://schemas.microsoft.com/office/powerpoint/2010/main" val="7707574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FB649F-3550-8445-AC16-A66B1B6935E3}" type="datetimeFigureOut">
              <a:rPr lang="ru-RU"/>
              <a:pPr>
                <a:defRPr/>
              </a:pPr>
              <a:t>24.10.2021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6B1E13-A5B2-E743-9D12-E0679F5A1775}" type="slidenum">
              <a:rPr lang="ru-RU" altLang="x-none"/>
              <a:pPr/>
              <a:t>‹#›</a:t>
            </a:fld>
            <a:endParaRPr lang="ru-RU" altLang="x-none"/>
          </a:p>
        </p:txBody>
      </p:sp>
    </p:spTree>
    <p:extLst>
      <p:ext uri="{BB962C8B-B14F-4D97-AF65-F5344CB8AC3E}">
        <p14:creationId xmlns="" xmlns:p14="http://schemas.microsoft.com/office/powerpoint/2010/main" val="4990362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2DDCEF-B2B4-A34F-8EDB-694F407A1E08}" type="datetimeFigureOut">
              <a:rPr lang="ru-RU"/>
              <a:pPr>
                <a:defRPr/>
              </a:pPr>
              <a:t>24.10.2021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D3E274-B623-0643-991E-52720EE11D90}" type="slidenum">
              <a:rPr lang="ru-RU" altLang="x-none"/>
              <a:pPr/>
              <a:t>‹#›</a:t>
            </a:fld>
            <a:endParaRPr lang="ru-RU" altLang="x-none"/>
          </a:p>
        </p:txBody>
      </p:sp>
    </p:spTree>
    <p:extLst>
      <p:ext uri="{BB962C8B-B14F-4D97-AF65-F5344CB8AC3E}">
        <p14:creationId xmlns="" xmlns:p14="http://schemas.microsoft.com/office/powerpoint/2010/main" val="13780743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8A3AB5-C4E7-A149-BD3A-B74C0D7C6A13}" type="datetimeFigureOut">
              <a:rPr lang="en-US"/>
              <a:pPr>
                <a:defRPr/>
              </a:pPr>
              <a:t>10/24/2021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17BC0B-C3FE-BF4E-B5FA-A6D6AA53BCE8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="" xmlns:p14="http://schemas.microsoft.com/office/powerpoint/2010/main" val="6203668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8BD3CB-C98D-814B-94BB-33E0C64DE5A4}" type="datetimeFigureOut">
              <a:rPr lang="ru-RU"/>
              <a:pPr>
                <a:defRPr/>
              </a:pPr>
              <a:t>24.10.2021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3EFE52-9739-B349-92BD-66872E04832A}" type="slidenum">
              <a:rPr lang="ru-RU" altLang="x-none"/>
              <a:pPr/>
              <a:t>‹#›</a:t>
            </a:fld>
            <a:endParaRPr lang="ru-RU" altLang="x-none"/>
          </a:p>
        </p:txBody>
      </p:sp>
    </p:spTree>
    <p:extLst>
      <p:ext uri="{BB962C8B-B14F-4D97-AF65-F5344CB8AC3E}">
        <p14:creationId xmlns="" xmlns:p14="http://schemas.microsoft.com/office/powerpoint/2010/main" val="9730828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4D5DEF-A1F0-464F-B092-96BA867C7625}" type="datetimeFigureOut">
              <a:rPr lang="ru-RU"/>
              <a:pPr>
                <a:defRPr/>
              </a:pPr>
              <a:t>24.10.2021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91C0E4-3828-5F45-99B7-D96F34D4C2A3}" type="slidenum">
              <a:rPr lang="ru-RU" altLang="x-none"/>
              <a:pPr/>
              <a:t>‹#›</a:t>
            </a:fld>
            <a:endParaRPr lang="ru-RU" altLang="x-none"/>
          </a:p>
        </p:txBody>
      </p:sp>
    </p:spTree>
    <p:extLst>
      <p:ext uri="{BB962C8B-B14F-4D97-AF65-F5344CB8AC3E}">
        <p14:creationId xmlns="" xmlns:p14="http://schemas.microsoft.com/office/powerpoint/2010/main" val="15151855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31D89A-19CA-7B45-AD1B-DDA75379A770}" type="datetimeFigureOut">
              <a:rPr lang="ru-RU"/>
              <a:pPr>
                <a:defRPr/>
              </a:pPr>
              <a:t>24.10.2021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00CCA6-C66C-5E4A-BFC8-0673E41A893E}" type="slidenum">
              <a:rPr lang="ru-RU" altLang="x-none"/>
              <a:pPr/>
              <a:t>‹#›</a:t>
            </a:fld>
            <a:endParaRPr lang="ru-RU" altLang="x-none"/>
          </a:p>
        </p:txBody>
      </p:sp>
    </p:spTree>
    <p:extLst>
      <p:ext uri="{BB962C8B-B14F-4D97-AF65-F5344CB8AC3E}">
        <p14:creationId xmlns="" xmlns:p14="http://schemas.microsoft.com/office/powerpoint/2010/main" val="8619317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CB6A7C-9703-BD44-8586-8F1E34B8F5FC}" type="datetimeFigureOut">
              <a:rPr lang="ru-RU"/>
              <a:pPr>
                <a:defRPr/>
              </a:pPr>
              <a:t>24.10.2021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FD4431-7895-7B4C-8B6B-E44E6E04AAA3}" type="slidenum">
              <a:rPr lang="ru-RU" altLang="x-none"/>
              <a:pPr/>
              <a:t>‹#›</a:t>
            </a:fld>
            <a:endParaRPr lang="ru-RU" altLang="x-none"/>
          </a:p>
        </p:txBody>
      </p:sp>
    </p:spTree>
    <p:extLst>
      <p:ext uri="{BB962C8B-B14F-4D97-AF65-F5344CB8AC3E}">
        <p14:creationId xmlns="" xmlns:p14="http://schemas.microsoft.com/office/powerpoint/2010/main" val="17090005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837379-9298-3A47-A91E-29E66AFA35E4}" type="datetimeFigureOut">
              <a:rPr lang="ru-RU"/>
              <a:pPr>
                <a:defRPr/>
              </a:pPr>
              <a:t>24.10.2021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11AF2A-6D6A-034C-901A-B0A2194BC890}" type="slidenum">
              <a:rPr lang="ru-RU" altLang="x-none"/>
              <a:pPr/>
              <a:t>‹#›</a:t>
            </a:fld>
            <a:endParaRPr lang="ru-RU" altLang="x-none"/>
          </a:p>
        </p:txBody>
      </p:sp>
    </p:spTree>
    <p:extLst>
      <p:ext uri="{BB962C8B-B14F-4D97-AF65-F5344CB8AC3E}">
        <p14:creationId xmlns="" xmlns:p14="http://schemas.microsoft.com/office/powerpoint/2010/main" val="5781963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8D666B-51CF-A845-BE81-34A94682AFB5}" type="datetimeFigureOut">
              <a:rPr lang="ru-RU"/>
              <a:pPr>
                <a:defRPr/>
              </a:pPr>
              <a:t>24.10.2021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2348F4-879C-8D42-937D-1716BCD299BC}" type="slidenum">
              <a:rPr lang="ru-RU" altLang="x-none"/>
              <a:pPr/>
              <a:t>‹#›</a:t>
            </a:fld>
            <a:endParaRPr lang="ru-RU" altLang="x-none"/>
          </a:p>
        </p:txBody>
      </p:sp>
    </p:spTree>
    <p:extLst>
      <p:ext uri="{BB962C8B-B14F-4D97-AF65-F5344CB8AC3E}">
        <p14:creationId xmlns="" xmlns:p14="http://schemas.microsoft.com/office/powerpoint/2010/main" val="3819299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C58D4B-E28C-224A-A2B7-362EE071E3B5}" type="datetimeFigureOut">
              <a:rPr lang="ru-RU"/>
              <a:pPr>
                <a:defRPr/>
              </a:pPr>
              <a:t>24.10.2021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C5B57A-442B-8940-BAAE-9A9268346828}" type="slidenum">
              <a:rPr lang="ru-RU" altLang="x-none"/>
              <a:pPr/>
              <a:t>‹#›</a:t>
            </a:fld>
            <a:endParaRPr lang="ru-RU" altLang="x-none"/>
          </a:p>
        </p:txBody>
      </p:sp>
    </p:spTree>
    <p:extLst>
      <p:ext uri="{BB962C8B-B14F-4D97-AF65-F5344CB8AC3E}">
        <p14:creationId xmlns="" xmlns:p14="http://schemas.microsoft.com/office/powerpoint/2010/main" val="2674773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6"/>
          <p:cNvGrpSpPr>
            <a:grpSpLocks/>
          </p:cNvGrpSpPr>
          <p:nvPr/>
        </p:nvGrpSpPr>
        <p:grpSpPr bwMode="auto">
          <a:xfrm>
            <a:off x="-7938" y="-7938"/>
            <a:ext cx="9169401" cy="6873876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90"/>
              <a:ext cx="457221" cy="285317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497" y="4175239"/>
              <a:ext cx="4022902" cy="2683288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1932" y="-529"/>
              <a:ext cx="1219254" cy="6859057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113" y="-529"/>
              <a:ext cx="2270225" cy="686699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452" y="-8468"/>
              <a:ext cx="1947948" cy="6866996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8689" y="3919613"/>
              <a:ext cx="2513124" cy="2938915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180" y="-8468"/>
              <a:ext cx="2143219" cy="6866996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6112" y="-8468"/>
              <a:ext cx="857288" cy="6866996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027" y="-8468"/>
              <a:ext cx="1066847" cy="6866996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59564" y="4894488"/>
              <a:ext cx="1095423" cy="1964040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609600"/>
            <a:ext cx="6348413" cy="132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x-none"/>
              <a:t>Образец заголовка</a:t>
            </a:r>
            <a:endParaRPr lang="en-US" altLang="x-none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2160588"/>
            <a:ext cx="6348413" cy="388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x-none"/>
              <a:t>Образец текста</a:t>
            </a:r>
          </a:p>
          <a:p>
            <a:pPr lvl="1"/>
            <a:r>
              <a:rPr lang="ru-RU" altLang="x-none"/>
              <a:t>Второй уровень</a:t>
            </a:r>
          </a:p>
          <a:p>
            <a:pPr lvl="2"/>
            <a:r>
              <a:rPr lang="ru-RU" altLang="x-none"/>
              <a:t>Третий уровень</a:t>
            </a:r>
          </a:p>
          <a:p>
            <a:pPr lvl="3"/>
            <a:r>
              <a:rPr lang="ru-RU" altLang="x-none"/>
              <a:t>Четвертый уровень</a:t>
            </a:r>
          </a:p>
          <a:p>
            <a:pPr lvl="4"/>
            <a:r>
              <a:rPr lang="ru-RU" altLang="x-none"/>
              <a:t>Пятый уровень</a:t>
            </a:r>
            <a:endParaRPr lang="en-US" altLang="x-non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438" y="6042025"/>
            <a:ext cx="6842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hangingPunct="1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0755AC9-1B86-DA4C-9833-82929C4B6121}" type="datetimeFigureOut">
              <a:rPr lang="ru-RU"/>
              <a:pPr>
                <a:defRPr/>
              </a:pPr>
              <a:t>24.10.2021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042025"/>
            <a:ext cx="462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5250" y="6042025"/>
            <a:ext cx="512763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solidFill>
                  <a:schemeClr val="accent1"/>
                </a:solidFill>
              </a:defRPr>
            </a:lvl1pPr>
          </a:lstStyle>
          <a:p>
            <a:fld id="{F460BE3F-02D0-2B44-B516-C8A9E26281BF}" type="slidenum">
              <a:rPr lang="ru-RU" altLang="x-none"/>
              <a:pPr/>
              <a:t>‹#›</a:t>
            </a:fld>
            <a:endParaRPr lang="ru-RU" altLang="x-non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34" r:id="rId11"/>
    <p:sldLayoutId id="2147483728" r:id="rId12"/>
    <p:sldLayoutId id="2147483735" r:id="rId13"/>
    <p:sldLayoutId id="2147483729" r:id="rId14"/>
    <p:sldLayoutId id="2147483730" r:id="rId15"/>
    <p:sldLayoutId id="2147483731" r:id="rId16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charset="2"/>
        <a:buChar char="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0972" y="395286"/>
            <a:ext cx="7891490" cy="962012"/>
          </a:xfrm>
        </p:spPr>
        <p:txBody>
          <a:bodyPr/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«АРХИТЕКТУРА КЛАССИЦИЗМА»</a:t>
            </a:r>
            <a:b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285860"/>
            <a:ext cx="7929618" cy="4643470"/>
          </a:xfrm>
        </p:spPr>
        <p:txBody>
          <a:bodyPr/>
          <a:lstStyle/>
          <a:p>
            <a:pPr>
              <a:spcBef>
                <a:spcPts val="0"/>
              </a:spcBef>
              <a:buNone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Цель: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знакомить детей с архитектурой классицизма.</a:t>
            </a:r>
          </a:p>
          <a:p>
            <a:pPr>
              <a:spcBef>
                <a:spcPts val="0"/>
              </a:spcBef>
              <a:buNone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Задачи: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>
              <a:spcBef>
                <a:spcPts val="0"/>
              </a:spcBef>
              <a:buNone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Образовательные: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>
              <a:spcBef>
                <a:spcPts val="0"/>
              </a:spcBef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-формировать представление детей об архитектуре.</a:t>
            </a:r>
          </a:p>
          <a:p>
            <a:pPr>
              <a:spcBef>
                <a:spcPts val="0"/>
              </a:spcBef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-обучать детей отличать постройки выполненные в стиле классицизма, узнавать элементы.</a:t>
            </a:r>
          </a:p>
          <a:p>
            <a:pPr>
              <a:spcBef>
                <a:spcPts val="0"/>
              </a:spcBef>
              <a:buNone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Развивающие: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>
              <a:spcBef>
                <a:spcPts val="0"/>
              </a:spcBef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-формировать понимание, что такое архитектура;</a:t>
            </a:r>
          </a:p>
          <a:p>
            <a:pPr>
              <a:spcBef>
                <a:spcPts val="0"/>
              </a:spcBef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-способствовать развитию мышления;</a:t>
            </a:r>
          </a:p>
          <a:p>
            <a:pPr>
              <a:spcBef>
                <a:spcPts val="0"/>
              </a:spcBef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-развивать мелкую моторику.</a:t>
            </a:r>
          </a:p>
          <a:p>
            <a:pPr>
              <a:spcBef>
                <a:spcPts val="0"/>
              </a:spcBef>
              <a:buNone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Воспитывающие: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>
              <a:spcBef>
                <a:spcPts val="0"/>
              </a:spcBef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- воспитывать интерес к искусству в окружающем мире.</a:t>
            </a:r>
          </a:p>
          <a:p>
            <a:pPr>
              <a:spcBef>
                <a:spcPts val="0"/>
              </a:spcBef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Виды деятельности: конструктивная.</a:t>
            </a:r>
          </a:p>
          <a:p>
            <a:pPr>
              <a:spcBef>
                <a:spcPts val="0"/>
              </a:spcBef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Методы: наглядный, практический, словесный.</a:t>
            </a:r>
          </a:p>
          <a:p>
            <a:pPr>
              <a:spcBef>
                <a:spcPts val="0"/>
              </a:spcBef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Методические приемы: демонстрации и показа способов действий.</a:t>
            </a:r>
          </a:p>
          <a:p>
            <a:pPr>
              <a:spcBef>
                <a:spcPts val="0"/>
              </a:spcBef>
              <a:buNone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Материалы: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демонстрационный материал; конструктор.</a:t>
            </a:r>
            <a:endParaRPr lang="ru-RU" altLang="x-none" dirty="0" smtClean="0"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161013" y="353777"/>
            <a:ext cx="727449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1" hangingPunct="1"/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ФРОНТОН </a:t>
            </a: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— </a:t>
            </a:r>
            <a:r>
              <a:rPr lang="ru-RU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треугольное </a:t>
            </a: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завершение фасада здания, портика, </a:t>
            </a:r>
          </a:p>
          <a:p>
            <a:pPr lvl="0" eaLnBrk="1" hangingPunct="1"/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колоннады, ограниченное по бокам и у основания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 descr="http://files.school-collection.edu.ru/dlrstore/b6622098-6146-3bc2-3afa-c298e7605d65/00139584999028980/7803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139433"/>
            <a:ext cx="7267598" cy="53614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7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5720" y="1500174"/>
            <a:ext cx="8675079" cy="3655706"/>
          </a:xfrm>
          <a:prstGeom prst="rect">
            <a:avLst/>
          </a:prstGeom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428596" y="1169243"/>
            <a:ext cx="332071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ФРОНТОН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accent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214290"/>
            <a:ext cx="650085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АРХИТЕКТУРА</a:t>
            </a:r>
            <a:r>
              <a:rPr lang="ru-RU" dirty="0" smtClean="0"/>
              <a:t> —  есть повсюду, она окружает нас, мы гуляем вокруг нее и любуемся ей, мы ходим рядом с ней, заходим в сооружения архитектуры, живем в ней. Это все здания и сооружения, для жизни и деятельности человека.</a:t>
            </a:r>
            <a:endParaRPr lang="ru-RU" dirty="0"/>
          </a:p>
        </p:txBody>
      </p:sp>
      <p:sp>
        <p:nvSpPr>
          <p:cNvPr id="1026" name="AutoShape 2" descr="Архитектура — что это такое: стили архитектуры, виды, особенности и  области. История развития архитектуры и примеры архитектурных памятников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Архитектура. Храм Василия Блаженного в Москве в древнерусском стиле, XVI век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" name="Рисунок 5" descr="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1463" y="1599731"/>
            <a:ext cx="7943876" cy="48296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29058" y="3571900"/>
            <a:ext cx="5017335" cy="3143248"/>
          </a:xfrm>
          <a:prstGeom prst="rect">
            <a:avLst/>
          </a:prstGeom>
        </p:spPr>
      </p:pic>
      <p:pic>
        <p:nvPicPr>
          <p:cNvPr id="3" name="Рисунок 2" descr="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1428736"/>
            <a:ext cx="3571868" cy="5277602"/>
          </a:xfrm>
          <a:prstGeom prst="rect">
            <a:avLst/>
          </a:prstGeom>
        </p:spPr>
      </p:pic>
      <p:pic>
        <p:nvPicPr>
          <p:cNvPr id="5" name="Рисунок 4" descr="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29058" y="214290"/>
            <a:ext cx="5000660" cy="3163683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85720" y="428604"/>
            <a:ext cx="350108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АРХИТЕКТУРА</a:t>
            </a:r>
            <a:endParaRPr lang="ru-RU" sz="3600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500042"/>
            <a:ext cx="7605738" cy="1320800"/>
          </a:xfrm>
        </p:spPr>
        <p:txBody>
          <a:bodyPr/>
          <a:lstStyle/>
          <a:p>
            <a:pPr lvl="0"/>
            <a:r>
              <a:rPr lang="ru-RU" sz="1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АРХИТЕКТУРА КЛАССИЦИЗМА </a:t>
            </a:r>
            <a:r>
              <a:rPr lang="ru-RU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 Простые, строгие геометрические формы (фигуры).</a:t>
            </a:r>
            <a:br>
              <a:rPr lang="ru-RU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en-US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ru-RU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Порядок, четкая последовательность вертикальных и горизонтальных элементов.</a:t>
            </a:r>
            <a:br>
              <a:rPr lang="ru-RU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Вертикальная часть – колонны и горизонтальная – антаблемент.</a:t>
            </a:r>
            <a:br>
              <a:rPr lang="ru-RU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en-US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ru-RU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Предпочтение прямым линиям.</a:t>
            </a:r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</p:txBody>
      </p:sp>
      <p:pic>
        <p:nvPicPr>
          <p:cNvPr id="4" name="Рисунок 3" descr="18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14348" y="2500306"/>
            <a:ext cx="6248400" cy="370522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00694" y="1000108"/>
            <a:ext cx="3304544" cy="24288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428604"/>
            <a:ext cx="6348413" cy="928694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Образцом для КЛАССИЦИЗМА были искусства и</a:t>
            </a:r>
          </a:p>
          <a:p>
            <a:pPr>
              <a:buNone/>
            </a:pPr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строения </a:t>
            </a:r>
            <a:r>
              <a:rPr lang="ru-RU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Древней Греции </a:t>
            </a:r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и </a:t>
            </a:r>
            <a:r>
              <a:rPr lang="ru-RU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Древнего Рима</a:t>
            </a:r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 descr="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35765" y="3802714"/>
            <a:ext cx="4851077" cy="28409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5720" y="1590490"/>
            <a:ext cx="4924393" cy="29815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3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929058" y="357166"/>
            <a:ext cx="4857784" cy="30003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06" y="285728"/>
            <a:ext cx="3500462" cy="1482726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     В начале XIX века по всей территории огромной империи России строятся похожие храмы, общественные здания и даже частные дома. Как один из признаков единства и мощи Российской Империи.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 descr="2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28596" y="3571876"/>
            <a:ext cx="4799621" cy="30003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5429256" y="4363058"/>
            <a:ext cx="335758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dirty="0" smtClean="0"/>
              <a:t>Стилевая архитектура на Южном Урале появилась во второй трети XVIII века </a:t>
            </a: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500034" y="285728"/>
            <a:ext cx="6858048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ПОРТИК </a:t>
            </a: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(лат. </a:t>
            </a:r>
            <a:r>
              <a:rPr kumimoji="0" lang="ru-RU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porticus</a:t>
            </a: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) —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крытая выступающая галерея (колоннада),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перекрытие которой (треугольник) опирается на колонны,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поддерживающие его. </a:t>
            </a:r>
            <a:r>
              <a:rPr kumimoji="0" lang="ru-RU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Открата</a:t>
            </a: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с одной или трех сторон.</a:t>
            </a:r>
            <a:endParaRPr kumimoji="0" lang="ru-RU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 descr="14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71472" y="1571612"/>
            <a:ext cx="6635560" cy="5084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16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57158" y="796578"/>
            <a:ext cx="8454788" cy="54899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357166"/>
            <a:ext cx="8501122" cy="714380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КОЛОННЫ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 – выразительная часть портика, основной вертикальный элемент ствол имеет небольшое расширение в нижней части, а кверху сужается.</a:t>
            </a:r>
          </a:p>
          <a:p>
            <a:endParaRPr lang="ru-RU" dirty="0"/>
          </a:p>
        </p:txBody>
      </p:sp>
      <p:pic>
        <p:nvPicPr>
          <p:cNvPr id="4" name="Рисунок 3" descr="http://files.school-collection.edu.ru/dlrstore/b6622098-6146-3bc2-3afa-c298e7605d65/00139584970666924/7800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142984"/>
            <a:ext cx="7215237" cy="53578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1538</TotalTime>
  <Words>209</Words>
  <Application>Microsoft Office PowerPoint</Application>
  <PresentationFormat>Экран (4:3)</PresentationFormat>
  <Paragraphs>31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Грань</vt:lpstr>
      <vt:lpstr>«АРХИТЕКТУРА КЛАССИЦИЗМА» </vt:lpstr>
      <vt:lpstr>Слайд 2</vt:lpstr>
      <vt:lpstr>Слайд 3</vt:lpstr>
      <vt:lpstr>АРХИТЕКТУРА КЛАССИЦИЗМА  - Простые, строгие геометрические формы (фигуры). - Порядок, четкая последовательность вертикальных и горизонтальных элементов.  Вертикальная часть – колонны и горизонтальная – антаблемент. - Предпочтение прямым линиям. 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Нетрадиционные техники рисования, как средство развития творческих способностей детей дошкольного возраста</dc:title>
  <dc:creator>Ксюша</dc:creator>
  <cp:lastModifiedBy>Дмитрий Каленюк</cp:lastModifiedBy>
  <cp:revision>176</cp:revision>
  <dcterms:created xsi:type="dcterms:W3CDTF">2014-09-28T07:13:44Z</dcterms:created>
  <dcterms:modified xsi:type="dcterms:W3CDTF">2021-10-24T11:28:38Z</dcterms:modified>
</cp:coreProperties>
</file>