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58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9EC208-8405-4710-B237-FDB4668A2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594D5F-5EBA-4080-B2F7-55CDB1B0E7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E706840-25CA-4D2C-B713-9E2E7A25FC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32263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2262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36DB6A-86A2-4BBF-97B4-75B8337040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700088"/>
            <a:ext cx="2151062" cy="642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302375" cy="6426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363" y="700088"/>
            <a:ext cx="860583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F5DA36-2C46-44EC-83AB-8B56C71081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897C01-3D41-4745-B2DB-0CFA342B13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A6057C-7A84-46E5-A7C4-931EFE538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83C5FC-2439-4979-AE52-9E2E7D6460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0B32D4-00F8-48BC-B0ED-F306BDB80B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40B149-550C-4779-AEE2-CC7782E72B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2584481-4B4B-4F87-947C-6A4B039ED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78593DFF-7FC4-4AD1-BCF0-6904C891F38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700088"/>
            <a:ext cx="860583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8363"/>
            <a:ext cx="8416925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 i="1">
          <a:solidFill>
            <a:srgbClr val="99284C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333333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333333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700088"/>
            <a:ext cx="8607425" cy="1262062"/>
          </a:xfrm>
          <a:ln/>
        </p:spPr>
        <p:txBody>
          <a:bodyPr tIns="15876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800">
                <a:solidFill>
                  <a:srgbClr val="000000"/>
                </a:solidFill>
              </a:rPr>
              <a:t>Муниципальное автономное дошкольное образовательное учреждение-детский сад общеразвивающего вида с приоритетным осуществлением деятельности по физическому развитию воспитанников № 254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0" y="1979613"/>
            <a:ext cx="3416300" cy="48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9950" y="3060700"/>
            <a:ext cx="4564063" cy="2879725"/>
          </a:xfrm>
          <a:ln/>
        </p:spPr>
        <p:txBody>
          <a:bodyPr tIns="22932"/>
          <a:lstStyle/>
          <a:p>
            <a:pPr marL="503238" indent="-431800" algn="ctr">
              <a:buClr>
                <a:srgbClr val="99284C"/>
              </a:buClr>
              <a:buSzPct val="7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600" b="1" i="1">
                <a:solidFill>
                  <a:srgbClr val="0000FF"/>
                </a:solidFill>
              </a:rPr>
              <a:t>Никитина Анастасия Сергеевна</a:t>
            </a:r>
          </a:p>
          <a:p>
            <a:pPr marL="503238" indent="-431800" algn="ctr">
              <a:buClr>
                <a:srgbClr val="99284C"/>
              </a:buClr>
              <a:buSzPct val="7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de-DE" sz="2600">
              <a:solidFill>
                <a:srgbClr val="0000FF"/>
              </a:solidFill>
            </a:endParaRPr>
          </a:p>
          <a:p>
            <a:pPr marL="503238" indent="-431800" algn="ctr">
              <a:buClr>
                <a:srgbClr val="99284C"/>
              </a:buClr>
              <a:buSzPct val="7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200" b="1" i="1"/>
              <a:t>Первая квалификационная категория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9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594" y="1493821"/>
            <a:ext cx="8501123" cy="8651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700088"/>
            <a:ext cx="8607425" cy="1262062"/>
          </a:xfrm>
          <a:ln/>
        </p:spPr>
        <p:txBody>
          <a:bodyPr tIns="20160"/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FF0000"/>
                </a:solidFill>
                <a:latin typeface="Georgia" pitchFamily="16" charset="0"/>
              </a:rPr>
              <a:t>Нравственно патриотическое воспитание</a:t>
            </a:r>
            <a:r>
              <a:rPr lang="de-DE"/>
              <a:t/>
            </a:r>
            <a:br>
              <a:rPr lang="de-DE"/>
            </a:br>
            <a:r>
              <a:rPr lang="de-DE" sz="2000">
                <a:solidFill>
                  <a:srgbClr val="000000"/>
                </a:solidFill>
              </a:rPr>
              <a:t>(подготовительная к школе группа)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5" y="2339975"/>
            <a:ext cx="7559675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2" dur="1000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720725"/>
            <a:ext cx="8607425" cy="2160588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/>
              <a:t/>
            </a:r>
            <a:br>
              <a:rPr lang="de-DE"/>
            </a:br>
            <a:r>
              <a:rPr lang="de-DE">
                <a:solidFill>
                  <a:srgbClr val="0000FF"/>
                </a:solidFill>
                <a:latin typeface="Georgia" pitchFamily="16" charset="0"/>
              </a:rPr>
              <a:t>Показать детям красоту родного города,познакомить с талантом русского народа,научить любить свою страну и гордиться тем,что они живут в такой прекрасной стране,как Россия.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813" y="5219700"/>
            <a:ext cx="3240087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9813" y="2940050"/>
            <a:ext cx="3221037" cy="210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9225" y="3221038"/>
            <a:ext cx="1979613" cy="289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725" y="3060700"/>
            <a:ext cx="3060700" cy="3779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959225" y="179388"/>
            <a:ext cx="2332038" cy="89535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  <a:t>Цель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700088"/>
            <a:ext cx="8607425" cy="1262062"/>
          </a:xfrm>
          <a:ln/>
        </p:spPr>
        <p:txBody>
          <a:bodyPr tIns="2116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/>
              <a:t/>
            </a:r>
            <a:br>
              <a:rPr lang="de-DE"/>
            </a:br>
            <a:endParaRPr lang="de-DE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39750" y="1071563"/>
            <a:ext cx="8820150" cy="2538412"/>
          </a:xfrm>
          <a:prstGeom prst="rect">
            <a:avLst/>
          </a:prstGeom>
          <a:noFill/>
          <a:ln/>
        </p:spPr>
        <p:txBody>
          <a:bodyPr lIns="0" tIns="13860" rIns="0" bIns="0" anchor="ctr"/>
          <a:lstStyle/>
          <a:p>
            <a:pPr marL="215900" indent="-215900" algn="ctr">
              <a:lnSpc>
                <a:spcPct val="95000"/>
              </a:lnSpc>
              <a:buSzPct val="47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200" b="1" i="1">
                <a:solidFill>
                  <a:srgbClr val="FF0000"/>
                </a:solidFill>
                <a:latin typeface="Georgia" pitchFamily="16" charset="0"/>
              </a:rPr>
              <a:t>Воспитание у ребенка любви и привязанности к семье,родному дому,детскому саду,родной улице,городу.</a:t>
            </a:r>
          </a:p>
          <a:p>
            <a:pPr marL="215900" indent="-215900" algn="ctr">
              <a:lnSpc>
                <a:spcPct val="95000"/>
              </a:lnSpc>
              <a:buSzPct val="47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200" b="1" i="1">
                <a:solidFill>
                  <a:srgbClr val="FF0000"/>
                </a:solidFill>
                <a:latin typeface="Georgia" pitchFamily="16" charset="0"/>
              </a:rPr>
              <a:t>Формирование бережного отношения к родной природе и всему живому.</a:t>
            </a:r>
          </a:p>
          <a:p>
            <a:pPr marL="215900" indent="-215900" algn="ctr">
              <a:lnSpc>
                <a:spcPct val="95000"/>
              </a:lnSpc>
              <a:buSzPct val="47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200" b="1" i="1">
                <a:solidFill>
                  <a:srgbClr val="FF0000"/>
                </a:solidFill>
                <a:latin typeface="Georgia" pitchFamily="16" charset="0"/>
              </a:rPr>
              <a:t>Расширение представлений о России.</a:t>
            </a:r>
          </a:p>
          <a:p>
            <a:pPr marL="215900" indent="-215900" algn="ctr">
              <a:lnSpc>
                <a:spcPct val="95000"/>
              </a:lnSpc>
              <a:buSzPct val="47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200" b="1" i="1">
                <a:solidFill>
                  <a:srgbClr val="FF0000"/>
                </a:solidFill>
                <a:latin typeface="Georgia" pitchFamily="16" charset="0"/>
              </a:rPr>
              <a:t>Развитие интереса к русским традициям и промыслам.</a:t>
            </a: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3779838" y="4763"/>
            <a:ext cx="2152650" cy="1074737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  <a:t>Задачи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3779838"/>
            <a:ext cx="3959225" cy="306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3779838"/>
            <a:ext cx="3600450" cy="306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/>
          </p:nvPr>
        </p:nvSpPr>
        <p:spPr>
          <a:xfrm>
            <a:off x="1079500" y="1439863"/>
            <a:ext cx="7740650" cy="1439862"/>
          </a:xfrm>
          <a:ln/>
        </p:spPr>
        <p:txBody>
          <a:bodyPr tIns="15120" anchor="t"/>
          <a:lstStyle/>
          <a:p>
            <a:pPr marL="503238" indent="-431800">
              <a:lnSpc>
                <a:spcPct val="95000"/>
              </a:lnSpc>
              <a:buClr>
                <a:srgbClr val="99284C"/>
              </a:buClr>
              <a:buSzPct val="43000"/>
              <a:buFont typeface="Times New Roman" pitchFamily="16" charset="0"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0000FF"/>
                </a:solidFill>
                <a:latin typeface="Georgia" pitchFamily="16" charset="0"/>
              </a:rPr>
              <a:t>Принцип наглядности</a:t>
            </a:r>
          </a:p>
          <a:p>
            <a:pPr marL="503238" indent="-431800">
              <a:lnSpc>
                <a:spcPct val="95000"/>
              </a:lnSpc>
              <a:buClr>
                <a:srgbClr val="99284C"/>
              </a:buClr>
              <a:buSzPct val="43000"/>
              <a:buFont typeface="Times New Roman" pitchFamily="16" charset="0"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0000FF"/>
                </a:solidFill>
                <a:latin typeface="Georgia" pitchFamily="16" charset="0"/>
              </a:rPr>
              <a:t>Реалистичности и доступности</a:t>
            </a:r>
          </a:p>
          <a:p>
            <a:pPr marL="503238" indent="-431800">
              <a:lnSpc>
                <a:spcPct val="95000"/>
              </a:lnSpc>
              <a:buClr>
                <a:srgbClr val="99284C"/>
              </a:buClr>
              <a:buSzPct val="43000"/>
              <a:buFont typeface="Times New Roman" pitchFamily="16" charset="0"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0000FF"/>
                </a:solidFill>
                <a:latin typeface="Georgia" pitchFamily="16" charset="0"/>
              </a:rPr>
              <a:t>Деловитости и занимательности</a:t>
            </a:r>
          </a:p>
        </p:txBody>
      </p:sp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3240088" y="0"/>
            <a:ext cx="3600450" cy="1260475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  <a:t>Принципы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700338"/>
            <a:ext cx="2700338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2700338"/>
            <a:ext cx="2700337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2808288"/>
            <a:ext cx="3060700" cy="385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2963" y="5400675"/>
            <a:ext cx="2216150" cy="1306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550" y="5400675"/>
            <a:ext cx="2216150" cy="1306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0538" y="5400675"/>
            <a:ext cx="2339975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/>
          </p:nvPr>
        </p:nvSpPr>
        <p:spPr>
          <a:xfrm>
            <a:off x="539750" y="2160588"/>
            <a:ext cx="7559675" cy="4500562"/>
          </a:xfrm>
          <a:ln/>
        </p:spPr>
        <p:txBody>
          <a:bodyPr tIns="15120" anchor="t"/>
          <a:lstStyle/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0000FF"/>
                </a:solidFill>
                <a:latin typeface="Georgia" pitchFamily="16" charset="0"/>
              </a:rPr>
              <a:t>Интеллектуальные качества:</a:t>
            </a: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FF0000"/>
                </a:solidFill>
                <a:latin typeface="Georgia" pitchFamily="16" charset="0"/>
              </a:rPr>
              <a:t>Осведомленность</a:t>
            </a: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FF0000"/>
                </a:solidFill>
                <a:latin typeface="Georgia" pitchFamily="16" charset="0"/>
              </a:rPr>
              <a:t>Книголюбие</a:t>
            </a: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>
              <a:solidFill>
                <a:srgbClr val="0000FF"/>
              </a:solidFill>
              <a:latin typeface="Georgia" pitchFamily="16" charset="0"/>
            </a:endParaRP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0000FF"/>
                </a:solidFill>
                <a:latin typeface="Georgia" pitchFamily="16" charset="0"/>
              </a:rPr>
              <a:t>Личностные качества:</a:t>
            </a: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FF0000"/>
                </a:solidFill>
                <a:latin typeface="Georgia" pitchFamily="16" charset="0"/>
              </a:rPr>
              <a:t>Эмоционально отзывчивый</a:t>
            </a: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FF0000"/>
                </a:solidFill>
                <a:latin typeface="Georgia" pitchFamily="16" charset="0"/>
              </a:rPr>
              <a:t>Любящий и уважающий своих родителей</a:t>
            </a:r>
          </a:p>
          <a:p>
            <a:pPr marL="503238" indent="-431800" algn="l">
              <a:lnSpc>
                <a:spcPct val="95000"/>
              </a:lnSpc>
              <a:buClr>
                <a:srgbClr val="99284C"/>
              </a:buClr>
              <a:buSzPct val="75000"/>
              <a:buFont typeface="Wingdings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>
                <a:solidFill>
                  <a:srgbClr val="FF0000"/>
                </a:solidFill>
                <a:latin typeface="Georgia" pitchFamily="16" charset="0"/>
              </a:rPr>
              <a:t>Чувствующий свою гендерную,семейную,гражданскую принадлежность.</a:t>
            </a:r>
          </a:p>
        </p:txBody>
      </p:sp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160588" y="0"/>
            <a:ext cx="5400675" cy="1800225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  <a:t>Планируемый результат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800225"/>
            <a:ext cx="3060700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48" dur="1000"/>
                                        <p:tgtEl>
                                          <p:spTgt spid="9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53" dur="1000"/>
                                        <p:tgtEl>
                                          <p:spTgt spid="9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:\работа\Изображение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594" y="636564"/>
            <a:ext cx="3857652" cy="3125413"/>
          </a:xfrm>
          <a:prstGeom prst="rect">
            <a:avLst/>
          </a:prstGeom>
          <a:noFill/>
        </p:spPr>
      </p:pic>
      <p:pic>
        <p:nvPicPr>
          <p:cNvPr id="10245" name="Picture 5" descr="F:\работа\Изображение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2" y="3994151"/>
            <a:ext cx="3500462" cy="2958300"/>
          </a:xfrm>
          <a:prstGeom prst="rect">
            <a:avLst/>
          </a:prstGeom>
          <a:noFill/>
        </p:spPr>
      </p:pic>
      <p:pic>
        <p:nvPicPr>
          <p:cNvPr id="10246" name="Picture 6" descr="F:\работа\Изображение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594" y="3994151"/>
            <a:ext cx="3857652" cy="2928958"/>
          </a:xfrm>
          <a:prstGeom prst="rect">
            <a:avLst/>
          </a:prstGeom>
          <a:noFill/>
        </p:spPr>
      </p:pic>
      <p:pic>
        <p:nvPicPr>
          <p:cNvPr id="10247" name="Picture 7" descr="F:\работа\Изображение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2" y="636565"/>
            <a:ext cx="3500462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F:\работа\Изображение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56" y="708003"/>
            <a:ext cx="4039651" cy="3029738"/>
          </a:xfrm>
          <a:prstGeom prst="rect">
            <a:avLst/>
          </a:prstGeom>
          <a:noFill/>
        </p:spPr>
      </p:pic>
      <p:pic>
        <p:nvPicPr>
          <p:cNvPr id="11271" name="Picture 7" descr="F:\работа\Изображение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2" y="708003"/>
            <a:ext cx="3992024" cy="3000396"/>
          </a:xfrm>
          <a:prstGeom prst="rect">
            <a:avLst/>
          </a:prstGeom>
          <a:noFill/>
        </p:spPr>
      </p:pic>
      <p:pic>
        <p:nvPicPr>
          <p:cNvPr id="11272" name="Picture 8" descr="F:\работа\Изображение 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56" y="3922713"/>
            <a:ext cx="4071966" cy="2994019"/>
          </a:xfrm>
          <a:prstGeom prst="rect">
            <a:avLst/>
          </a:prstGeom>
          <a:noFill/>
        </p:spPr>
      </p:pic>
      <p:pic>
        <p:nvPicPr>
          <p:cNvPr id="11274" name="Picture 10" descr="F:\работа\Изображение 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0312" y="3922713"/>
            <a:ext cx="4071966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:\работа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32" y="779441"/>
            <a:ext cx="3857651" cy="2786081"/>
          </a:xfrm>
          <a:prstGeom prst="rect">
            <a:avLst/>
          </a:prstGeom>
          <a:noFill/>
        </p:spPr>
      </p:pic>
      <p:pic>
        <p:nvPicPr>
          <p:cNvPr id="12293" name="Picture 5" descr="F:\работа\Изображение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74" y="779441"/>
            <a:ext cx="4071966" cy="2857520"/>
          </a:xfrm>
          <a:prstGeom prst="rect">
            <a:avLst/>
          </a:prstGeom>
          <a:noFill/>
        </p:spPr>
      </p:pic>
      <p:pic>
        <p:nvPicPr>
          <p:cNvPr id="12294" name="Picture 6" descr="F:\работа\Изображение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874" y="3844899"/>
            <a:ext cx="4071966" cy="3000396"/>
          </a:xfrm>
          <a:prstGeom prst="rect">
            <a:avLst/>
          </a:prstGeom>
          <a:noFill/>
        </p:spPr>
      </p:pic>
      <p:pic>
        <p:nvPicPr>
          <p:cNvPr id="12295" name="Picture 7" descr="F:\работа\Изображение 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032" y="3851275"/>
            <a:ext cx="3857652" cy="299401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Никитина ДУРЕХА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Никитина ДУРЕХА</Template>
  <TotalTime>27</TotalTime>
  <Words>98</Words>
  <PresentationFormat>Произвольный</PresentationFormat>
  <Paragraphs>27</Paragraphs>
  <Slides>10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Никитина ДУРЕХА</vt:lpstr>
      <vt:lpstr>Тема Office</vt:lpstr>
      <vt:lpstr>Муниципальное автономное дошкольное образовательное учреждение-детский сад общеразвивающего вида с приоритетным осуществлением деятельности по физическому развитию воспитанников № 254</vt:lpstr>
      <vt:lpstr>Нравственно патриотическое воспитание (подготовительная к школе группа)</vt:lpstr>
      <vt:lpstr> Показать детям красоту родного города,познакомить с талантом русского народа,научить любить свою страну и гордиться тем,что они живут в такой прекрасной стране,как Россия.</vt:lpstr>
      <vt:lpstr> 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учреждение-детский сад общеразвивающего вида с приоритетным осуществлением деятельности по физическому развитию воспитанников № 254</dc:title>
  <dc:creator>User</dc:creator>
  <cp:lastModifiedBy>User</cp:lastModifiedBy>
  <cp:revision>4</cp:revision>
  <cp:lastPrinted>1601-01-01T00:00:00Z</cp:lastPrinted>
  <dcterms:created xsi:type="dcterms:W3CDTF">2014-03-12T07:57:00Z</dcterms:created>
  <dcterms:modified xsi:type="dcterms:W3CDTF">2014-03-12T08:25:50Z</dcterms:modified>
</cp:coreProperties>
</file>