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59" r:id="rId6"/>
    <p:sldId id="260" r:id="rId7"/>
    <p:sldId id="267" r:id="rId8"/>
    <p:sldId id="261" r:id="rId9"/>
    <p:sldId id="262" r:id="rId10"/>
    <p:sldId id="268" r:id="rId11"/>
    <p:sldId id="265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68B3E00C-5E35-4668-852C-1122587CAE40}">
          <p14:sldIdLst>
            <p14:sldId id="256"/>
            <p14:sldId id="257"/>
            <p14:sldId id="258"/>
            <p14:sldId id="266"/>
            <p14:sldId id="259"/>
            <p14:sldId id="260"/>
            <p14:sldId id="267"/>
            <p14:sldId id="261"/>
            <p14:sldId id="262"/>
            <p14:sldId id="268"/>
            <p14:sldId id="265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83" d="100"/>
          <a:sy n="83" d="100"/>
        </p:scale>
        <p:origin x="50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9F31-509D-4764-8EB5-45048838D8EA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AA470-6779-4E58-AB20-44EF562247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AA470-6779-4E58-AB20-44EF5622477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30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0AA470-6779-4E58-AB20-44EF5622477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3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E0C48-9756-526C-6096-27F30834D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FFEBB1-D5D0-7ADB-925C-B02FDC222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C328F8-9E2E-F69E-C0FC-3AB60431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6EF7AA-BDAA-D90D-642D-C403A016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15FB68-A850-79BC-4D3E-3148194A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89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60A9C-E7DF-915C-A3B9-6FB2DAD7C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B57924-E2A0-B4BA-3D7F-8564775D6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ABD5F6-460F-1B1A-A928-07666761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3FDFE2-F0A9-0E2C-33A5-EDDB80C1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C38CAF-8E60-DA2B-FC4C-D199BA8B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709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20B0152-7AC1-0CC6-EE2B-9E3118858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8F55B9-A168-CE03-50C1-5FE069F45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EB9411-1B8E-B5C8-F218-C0FFDB7E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946337-A0D1-F604-776F-D0222D809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262AFE-AF3B-6D14-31E4-757119AF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135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78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E7775-7F88-DC6F-A7E9-A3F176E4D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1B78C-B571-D067-6D18-61A4B8599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3FBC1E-BEEF-5DE3-3ADB-28E25000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6AC8B-7997-3E5B-E4AF-E99A1A1B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8123A-63ED-4DA5-9B16-E4B98D41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29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9AC3FD-F3EE-F7AA-EBCE-B531DBE4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456473-C9AB-3ACD-25CE-E5EA67B0C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B5277-B2CD-4498-BDAF-E2B4A4A5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D366C-A967-57E7-6F73-ED733B1D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9A6F12-1E08-0728-7341-B9642AE90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5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77F62-F50E-6CA9-9ADA-DD1B48FD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DC77BA-43AC-8B22-BCBC-27EC40EAC4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ABB1D0-441A-6106-D29A-E1F5DF723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562B0-3AB0-C557-D094-24372C3A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85CD32-8A5A-B676-0CE7-981A9843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7ADC25-FF64-2F65-822E-85AFB6C93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338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7F856-CD80-16FB-FB5E-51A544E0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18847B-0BF2-B119-A864-3F77821F3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34E444-4150-CDA6-4809-00FE9A62C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17DD20-E5BC-BFB1-9E8E-C9D73DA59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92EE08-6F5B-153C-8A95-CB265C2AD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279BE9-EDEC-640F-1284-96E5E544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197A4-877A-D2A0-D08A-20D113426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12138E-9276-4371-021E-77172EF3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5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6ADE53-16AA-5E3B-2404-198F7FD4A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BE28B0-F718-85B9-4B17-7EF410516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43B980-459E-7C39-05F6-8F73A831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8CDD80-2CAC-6F1D-219C-787B27884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72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9D9F9A5-CCDE-9630-418F-47DCEC08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DF00372-30AD-AF38-5D31-67EE2E22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74EE44D-FFF9-41EE-504C-7E1E31B2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664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65A73D-3B41-B369-2A2F-CF60B6045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14171A-483B-1A74-D584-3F344A903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8A39E7-D133-E93E-D278-310136914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1859A5-D42E-9A9B-49C6-05705FF1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EC1C0B-C6E8-1C1E-7183-A250124E3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1D8F21-140C-111D-2177-702B4D75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0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E6757-387A-CA3B-9C3B-23C6CB68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415FF6A-7486-425B-7EE9-F61F13AE1D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947860-2723-5972-AE90-8E60F96DF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68F261-0960-EEE3-2ED4-9859773E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BA97D9-026C-5F8F-0676-B1244998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B86120-82F3-AC3C-1B47-E60338D38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42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B20A7A-7A1C-D344-1813-5B0E6A168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6BC333-DDD4-B9E7-F1EA-1F552AF8D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785242-AF98-4673-9C81-DE46DCDD8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60D05-471F-4DAC-97A3-311C2BD0019B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8508EA-28AD-50E6-2DD6-FFE0F86771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E4B5A6-5633-C22B-C570-4A6109D84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5C389-0731-4BDA-94C3-245B75C945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62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арая открытая книга на белой поверхности">
            <a:extLst>
              <a:ext uri="{FF2B5EF4-FFF2-40B4-BE49-F238E27FC236}">
                <a16:creationId xmlns:a16="http://schemas.microsoft.com/office/drawing/2014/main" id="{EEF87609-6B15-0621-F939-C67EFB8F5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t="15884" r="5350"/>
          <a:stretch/>
        </p:blipFill>
        <p:spPr bwMode="auto">
          <a:xfrm>
            <a:off x="1101011" y="2836507"/>
            <a:ext cx="9619862" cy="487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604" y="754577"/>
            <a:ext cx="9144000" cy="1729316"/>
          </a:xfrm>
        </p:spPr>
        <p:txBody>
          <a:bodyPr>
            <a:normAutofit/>
          </a:bodyPr>
          <a:lstStyle/>
          <a:p>
            <a:r>
              <a:rPr lang="ru-RU" sz="3200" b="1" dirty="0"/>
              <a:t>Формирование предпосылок читательской грамотности у детей дошкольного возраста</a:t>
            </a:r>
            <a:br>
              <a:rPr lang="ru-RU" sz="3200" b="1" dirty="0"/>
            </a:br>
            <a:r>
              <a:rPr lang="ru-RU" sz="3200" b="1" dirty="0"/>
              <a:t> через технологии сторисек и виммельбух.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C4DA28A-5249-A4CD-7F7E-4897D7E2DC7A}"/>
              </a:ext>
            </a:extLst>
          </p:cNvPr>
          <p:cNvGrpSpPr/>
          <p:nvPr/>
        </p:nvGrpSpPr>
        <p:grpSpPr>
          <a:xfrm rot="5400000" flipV="1">
            <a:off x="7620778" y="6179200"/>
            <a:ext cx="597161" cy="368559"/>
            <a:chOff x="0" y="737116"/>
            <a:chExt cx="5859624" cy="73712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FDFFEEC-6B81-73CC-BDDC-FDF85AEDF43A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Прямоугольный треугольник 7">
              <a:extLst>
                <a:ext uri="{FF2B5EF4-FFF2-40B4-BE49-F238E27FC236}">
                  <a16:creationId xmlns:a16="http://schemas.microsoft.com/office/drawing/2014/main" id="{91AA411A-B1D4-1B8C-8E6A-AF0BD5482708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Прямоугольный треугольник 8">
              <a:extLst>
                <a:ext uri="{FF2B5EF4-FFF2-40B4-BE49-F238E27FC236}">
                  <a16:creationId xmlns:a16="http://schemas.microsoft.com/office/drawing/2014/main" id="{BEE57D74-AF95-1BDE-CC56-4B64818B95A4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Подзаголовок 2"/>
          <p:cNvSpPr txBox="1">
            <a:spLocks/>
          </p:cNvSpPr>
          <p:nvPr/>
        </p:nvSpPr>
        <p:spPr>
          <a:xfrm>
            <a:off x="-307423" y="18633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57604" y="365399"/>
            <a:ext cx="9144000" cy="14665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1011" y="2402029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Дятлова Е.А</a:t>
            </a:r>
          </a:p>
          <a:p>
            <a:pPr algn="r"/>
            <a:r>
              <a:rPr lang="ru-RU" dirty="0"/>
              <a:t>МАДОУ- детский сад 254</a:t>
            </a: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4319093" y="2370650"/>
            <a:ext cx="596324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2654066" y="2402029"/>
            <a:ext cx="5963242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565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74472BE-D73F-9665-CE10-53B9F3AEFD0F}"/>
              </a:ext>
            </a:extLst>
          </p:cNvPr>
          <p:cNvGrpSpPr/>
          <p:nvPr/>
        </p:nvGrpSpPr>
        <p:grpSpPr>
          <a:xfrm>
            <a:off x="573933" y="-69021"/>
            <a:ext cx="11044134" cy="7511175"/>
            <a:chOff x="0" y="-69021"/>
            <a:chExt cx="11044134" cy="751117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98C0EE5-D44D-1D18-40DD-0C5DB2343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2021562" y="1952541"/>
              <a:ext cx="7511175" cy="346805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C150F47-4560-E689-ACE7-CF569DEFD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8051" y="-69020"/>
              <a:ext cx="7576083" cy="349802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759F92F2-EE55-4ACF-D26D-311BE273B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68051" y="3359980"/>
              <a:ext cx="7576083" cy="34980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0264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870A12-9EC6-1D0D-8A9B-8ED2C689A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47" y="1849308"/>
            <a:ext cx="5425803" cy="3709735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3372854-E2EB-9C48-1C51-CBF1780F4057}"/>
              </a:ext>
            </a:extLst>
          </p:cNvPr>
          <p:cNvGrpSpPr/>
          <p:nvPr/>
        </p:nvGrpSpPr>
        <p:grpSpPr>
          <a:xfrm>
            <a:off x="-1" y="737116"/>
            <a:ext cx="6848669" cy="737120"/>
            <a:chOff x="0" y="737116"/>
            <a:chExt cx="5859624" cy="73712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FE4AF9E-D3FE-1093-FD97-46283A8D8B81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>
              <a:extLst>
                <a:ext uri="{FF2B5EF4-FFF2-40B4-BE49-F238E27FC236}">
                  <a16:creationId xmlns:a16="http://schemas.microsoft.com/office/drawing/2014/main" id="{3810E791-4DE4-4BD1-DBAF-40652F98AEB2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>
              <a:extLst>
                <a:ext uri="{FF2B5EF4-FFF2-40B4-BE49-F238E27FC236}">
                  <a16:creationId xmlns:a16="http://schemas.microsoft.com/office/drawing/2014/main" id="{053E64B1-E304-B5CA-D522-A004089FD62F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6854D72-30A7-6263-DEFA-3715DC00B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42894"/>
            <a:ext cx="5777203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Результаты работы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7F0C1A-33EF-803D-ADB0-C77BA6EA6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408" y="1925668"/>
            <a:ext cx="5498745" cy="36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06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/>
              <a:t>Эти технологии можно успешно применять в детском саду. Ведь  именно здесь воспитываются </a:t>
            </a:r>
            <a:r>
              <a:rPr lang="ru-RU"/>
              <a:t>будущие читатели.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591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76027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Цель: </a:t>
            </a:r>
            <a:r>
              <a:rPr lang="ru-RU" sz="2800" dirty="0">
                <a:latin typeface="+mn-lt"/>
              </a:rPr>
              <a:t>Формирование у детей интереса а чтению, мотивации к обучению чтению, воспитание </a:t>
            </a:r>
            <a:r>
              <a:rPr lang="ru-RU" sz="2800">
                <a:latin typeface="+mn-lt"/>
              </a:rPr>
              <a:t>будущего читателя.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38200" y="1701590"/>
            <a:ext cx="10363826" cy="4590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/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Позитивная социализация дошкольников посредством привития интереса к совместной деятельности со сверстниками и взрослыми;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Развитие кругозора, понимание и расширение словарного запаса;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Формирование навыков обсуждения художественного произведения и стимулирование интереса к книге;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Формирование чувства уверенности ребенка в себе;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Развитие воображения и творческих способностей детей.</a:t>
            </a:r>
          </a:p>
        </p:txBody>
      </p:sp>
    </p:spTree>
    <p:extLst>
      <p:ext uri="{BB962C8B-B14F-4D97-AF65-F5344CB8AC3E}">
        <p14:creationId xmlns:p14="http://schemas.microsoft.com/office/powerpoint/2010/main" val="1705904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A0C2F9-1922-62C4-4FCC-91B7440BB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" b="18167"/>
          <a:stretch/>
        </p:blipFill>
        <p:spPr bwMode="auto">
          <a:xfrm>
            <a:off x="6463003" y="0"/>
            <a:ext cx="5728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F1EE6DA-553B-3AFE-5053-E8D6DACCB693}"/>
              </a:ext>
            </a:extLst>
          </p:cNvPr>
          <p:cNvGrpSpPr/>
          <p:nvPr/>
        </p:nvGrpSpPr>
        <p:grpSpPr>
          <a:xfrm>
            <a:off x="-1" y="737116"/>
            <a:ext cx="6848669" cy="737120"/>
            <a:chOff x="0" y="737116"/>
            <a:chExt cx="5859624" cy="73712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5B946C1-1262-BA6C-74F4-274E0395D164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ый треугольник 11">
              <a:extLst>
                <a:ext uri="{FF2B5EF4-FFF2-40B4-BE49-F238E27FC236}">
                  <a16:creationId xmlns:a16="http://schemas.microsoft.com/office/drawing/2014/main" id="{41734948-E4F4-3146-A928-B72EBAA1B3D8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ый треугольник 12">
              <a:extLst>
                <a:ext uri="{FF2B5EF4-FFF2-40B4-BE49-F238E27FC236}">
                  <a16:creationId xmlns:a16="http://schemas.microsoft.com/office/drawing/2014/main" id="{FDC8B2CD-615A-8EEC-A8EC-6B3A9632F8D9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DB055F5-B0D8-39BB-8E49-946577A46A03}"/>
              </a:ext>
            </a:extLst>
          </p:cNvPr>
          <p:cNvGrpSpPr/>
          <p:nvPr/>
        </p:nvGrpSpPr>
        <p:grpSpPr>
          <a:xfrm>
            <a:off x="0" y="737116"/>
            <a:ext cx="5859624" cy="737120"/>
            <a:chOff x="0" y="737116"/>
            <a:chExt cx="5859624" cy="73712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22C978E-69A1-3069-102E-F361B0B9B3EC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ый треугольник 6">
              <a:extLst>
                <a:ext uri="{FF2B5EF4-FFF2-40B4-BE49-F238E27FC236}">
                  <a16:creationId xmlns:a16="http://schemas.microsoft.com/office/drawing/2014/main" id="{677D0041-51D6-FD14-5255-D7C2A0C481E2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ый треугольник 7">
              <a:extLst>
                <a:ext uri="{FF2B5EF4-FFF2-40B4-BE49-F238E27FC236}">
                  <a16:creationId xmlns:a16="http://schemas.microsoft.com/office/drawing/2014/main" id="{08CA7E3D-890F-C53A-1709-E2238BCEA42A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3618274C-96D3-5C8B-5F46-3478390DAC07}"/>
              </a:ext>
            </a:extLst>
          </p:cNvPr>
          <p:cNvSpPr/>
          <p:nvPr/>
        </p:nvSpPr>
        <p:spPr>
          <a:xfrm>
            <a:off x="566956" y="2631233"/>
            <a:ext cx="5728997" cy="2146041"/>
          </a:xfrm>
          <a:prstGeom prst="wedgeRoundRectCallout">
            <a:avLst>
              <a:gd name="adj1" fmla="val 65324"/>
              <a:gd name="adj2" fmla="val -39737"/>
              <a:gd name="adj3" fmla="val 16667"/>
            </a:avLst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3222" y="439152"/>
            <a:ext cx="4079352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Нейл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Гриффитс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81247" y="2634975"/>
            <a:ext cx="5300413" cy="204965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«Чем больше ребенок слушает, тем быстрее у него формируется навык читателя и развивается стимул к самостоятельному чтению.»</a:t>
            </a:r>
            <a:r>
              <a:rPr lang="en-US" dirty="0"/>
              <a:t> ©</a:t>
            </a:r>
            <a:r>
              <a:rPr lang="ru-RU" dirty="0"/>
              <a:t> Нил Гриффитс</a:t>
            </a:r>
          </a:p>
        </p:txBody>
      </p:sp>
    </p:spTree>
    <p:extLst>
      <p:ext uri="{BB962C8B-B14F-4D97-AF65-F5344CB8AC3E}">
        <p14:creationId xmlns:p14="http://schemas.microsoft.com/office/powerpoint/2010/main" val="193569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0E5E8BD-CCAC-8EDF-6825-919274B949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"/>
          <a:stretch/>
        </p:blipFill>
        <p:spPr bwMode="auto">
          <a:xfrm>
            <a:off x="6363113" y="579622"/>
            <a:ext cx="5828888" cy="612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6328009-2B12-9ABB-C89C-355B02A9BA5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77457"/>
            <a:ext cx="5934894" cy="3424107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Сторисек</a:t>
            </a:r>
            <a:r>
              <a:rPr lang="ru-RU" dirty="0"/>
              <a:t> – в переводе с английского языка означает «Мешок историй»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BE24E0D-77FB-6437-CC07-0F29F88D6E40}"/>
              </a:ext>
            </a:extLst>
          </p:cNvPr>
          <p:cNvGrpSpPr/>
          <p:nvPr/>
        </p:nvGrpSpPr>
        <p:grpSpPr>
          <a:xfrm>
            <a:off x="-1" y="737116"/>
            <a:ext cx="6848669" cy="737120"/>
            <a:chOff x="0" y="737116"/>
            <a:chExt cx="5859624" cy="73712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DAB1C7A9-3A70-EE66-E8FA-AFF0D77E5520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ый треугольник 5">
              <a:extLst>
                <a:ext uri="{FF2B5EF4-FFF2-40B4-BE49-F238E27FC236}">
                  <a16:creationId xmlns:a16="http://schemas.microsoft.com/office/drawing/2014/main" id="{B5296F22-38E9-57EB-4F93-D33BF0FC930F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ый треугольник 6">
              <a:extLst>
                <a:ext uri="{FF2B5EF4-FFF2-40B4-BE49-F238E27FC236}">
                  <a16:creationId xmlns:a16="http://schemas.microsoft.com/office/drawing/2014/main" id="{35E5387D-63AA-CC50-6A72-271162C04BFF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6528F4E0-C5A5-374F-507F-D239CB7F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62" y="442894"/>
            <a:ext cx="5777203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Что такое сторисек? </a:t>
            </a:r>
          </a:p>
        </p:txBody>
      </p:sp>
    </p:spTree>
    <p:extLst>
      <p:ext uri="{BB962C8B-B14F-4D97-AF65-F5344CB8AC3E}">
        <p14:creationId xmlns:p14="http://schemas.microsoft.com/office/powerpoint/2010/main" val="4164301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9CBC95-7B8A-E2D5-C637-13F98379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994" y="3532548"/>
            <a:ext cx="4504762" cy="3523809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17DF20C-FEA7-A571-E5A4-2D51D29B6A5C}"/>
              </a:ext>
            </a:extLst>
          </p:cNvPr>
          <p:cNvGrpSpPr/>
          <p:nvPr/>
        </p:nvGrpSpPr>
        <p:grpSpPr>
          <a:xfrm>
            <a:off x="-1" y="737116"/>
            <a:ext cx="6848669" cy="737120"/>
            <a:chOff x="0" y="737116"/>
            <a:chExt cx="5859624" cy="73712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32FF641A-DE5E-367E-71C2-03B8E0E949C7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ый треугольник 5">
              <a:extLst>
                <a:ext uri="{FF2B5EF4-FFF2-40B4-BE49-F238E27FC236}">
                  <a16:creationId xmlns:a16="http://schemas.microsoft.com/office/drawing/2014/main" id="{5F40464B-826D-BA47-54F0-77925C8FC3A1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ый треугольник 6">
              <a:extLst>
                <a:ext uri="{FF2B5EF4-FFF2-40B4-BE49-F238E27FC236}">
                  <a16:creationId xmlns:a16="http://schemas.microsoft.com/office/drawing/2014/main" id="{25E9386A-341A-DAA2-5B4D-462AA92ED5F0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439152"/>
            <a:ext cx="3901751" cy="13255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Планирование</a:t>
            </a:r>
            <a:r>
              <a:rPr lang="ru-RU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Первый этап: </a:t>
            </a:r>
            <a:r>
              <a:rPr lang="ru-RU" dirty="0"/>
              <a:t>постановка цели, подбор книги, дидактических материалов и игр. </a:t>
            </a:r>
          </a:p>
          <a:p>
            <a:pPr marL="0" indent="0">
              <a:buNone/>
            </a:pPr>
            <a:r>
              <a:rPr lang="ru-RU" b="1" dirty="0"/>
              <a:t>Второй этап: </a:t>
            </a:r>
            <a:r>
              <a:rPr lang="ru-RU" dirty="0"/>
              <a:t>чтение книги, рассматривание иллюстраций, обсуждение сюжета, разбор проблемной ситуации.</a:t>
            </a:r>
          </a:p>
          <a:p>
            <a:pPr marL="0" indent="0">
              <a:buNone/>
            </a:pPr>
            <a:r>
              <a:rPr lang="ru-RU" b="1" dirty="0"/>
              <a:t>Третий этап: </a:t>
            </a:r>
            <a:r>
              <a:rPr lang="ru-RU" dirty="0"/>
              <a:t>проживание сюжета.</a:t>
            </a:r>
            <a:endParaRPr lang="ru-RU" b="1" dirty="0"/>
          </a:p>
          <a:p>
            <a:endParaRPr lang="ru-RU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9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8BD637E-0366-365B-E916-26395A7DA717}"/>
              </a:ext>
            </a:extLst>
          </p:cNvPr>
          <p:cNvGrpSpPr/>
          <p:nvPr/>
        </p:nvGrpSpPr>
        <p:grpSpPr>
          <a:xfrm>
            <a:off x="-1" y="737116"/>
            <a:ext cx="6848669" cy="737120"/>
            <a:chOff x="0" y="737116"/>
            <a:chExt cx="5859624" cy="73712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360B09D1-65DF-52A0-924A-52EEB90905BA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>
              <a:extLst>
                <a:ext uri="{FF2B5EF4-FFF2-40B4-BE49-F238E27FC236}">
                  <a16:creationId xmlns:a16="http://schemas.microsoft.com/office/drawing/2014/main" id="{D48054C6-1488-6100-5FF7-D1AC89276105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>
              <a:extLst>
                <a:ext uri="{FF2B5EF4-FFF2-40B4-BE49-F238E27FC236}">
                  <a16:creationId xmlns:a16="http://schemas.microsoft.com/office/drawing/2014/main" id="{6B411810-5123-B589-735E-3AA82E16655D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596" y="455126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+mn-lt"/>
              </a:rPr>
              <a:t>Проживание сюжета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53119-688F-A33E-72EF-3B319A619B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04" b="10204"/>
          <a:stretch/>
        </p:blipFill>
        <p:spPr>
          <a:xfrm>
            <a:off x="8120776" y="699796"/>
            <a:ext cx="3166467" cy="5458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F3131E-7F10-9923-BA12-5C7B9FDDF0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09" t="22237" r="23546"/>
          <a:stretch/>
        </p:blipFill>
        <p:spPr>
          <a:xfrm>
            <a:off x="918132" y="1780689"/>
            <a:ext cx="6979298" cy="437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DBB39C-1804-69D9-1596-42B540A11C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56" b="36659"/>
          <a:stretch/>
        </p:blipFill>
        <p:spPr>
          <a:xfrm>
            <a:off x="8736564" y="2488084"/>
            <a:ext cx="3455436" cy="380811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3143E8A-1840-6335-0B4B-E386A2BA53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291"/>
          <a:stretch/>
        </p:blipFill>
        <p:spPr>
          <a:xfrm>
            <a:off x="8260702" y="4047198"/>
            <a:ext cx="3931298" cy="224899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739F008-D649-2E62-AA8E-FDA1E4FE4266}"/>
              </a:ext>
            </a:extLst>
          </p:cNvPr>
          <p:cNvGrpSpPr/>
          <p:nvPr/>
        </p:nvGrpSpPr>
        <p:grpSpPr>
          <a:xfrm>
            <a:off x="0" y="561805"/>
            <a:ext cx="8736563" cy="5734390"/>
            <a:chOff x="612710" y="365125"/>
            <a:chExt cx="10033519" cy="641699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1BD4D995-A77F-EDA7-41C6-10660397D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22449" b="20136"/>
            <a:stretch/>
          </p:blipFill>
          <p:spPr>
            <a:xfrm>
              <a:off x="612710" y="2844605"/>
              <a:ext cx="3166467" cy="3937519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60A26E5A-A430-2D3C-F06F-AB8854AC7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710" y="365125"/>
              <a:ext cx="6186196" cy="285628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687ED60-6F87-EE5D-C62C-7ACDC7168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9490" r="28214"/>
            <a:stretch/>
          </p:blipFill>
          <p:spPr>
            <a:xfrm>
              <a:off x="6798906" y="365125"/>
              <a:ext cx="3847323" cy="285152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2C0FA051-6287-33C6-47B2-F426FFF7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11074"/>
            <a:stretch/>
          </p:blipFill>
          <p:spPr>
            <a:xfrm>
              <a:off x="3779177" y="3216646"/>
              <a:ext cx="6867052" cy="3565478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FC3C873-5201-EE23-8923-17A7A1F36E2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9661"/>
          <a:stretch/>
        </p:blipFill>
        <p:spPr>
          <a:xfrm>
            <a:off x="8736564" y="557549"/>
            <a:ext cx="3455436" cy="19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4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068DA7B-93E7-CE47-65E8-028F4DBBFD31}"/>
              </a:ext>
            </a:extLst>
          </p:cNvPr>
          <p:cNvGrpSpPr/>
          <p:nvPr/>
        </p:nvGrpSpPr>
        <p:grpSpPr>
          <a:xfrm>
            <a:off x="-1" y="737116"/>
            <a:ext cx="6848669" cy="737120"/>
            <a:chOff x="0" y="737116"/>
            <a:chExt cx="5859624" cy="737120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3D5A24-08BB-1D85-CE14-AD0125B2BBC9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ый треугольник 9">
              <a:extLst>
                <a:ext uri="{FF2B5EF4-FFF2-40B4-BE49-F238E27FC236}">
                  <a16:creationId xmlns:a16="http://schemas.microsoft.com/office/drawing/2014/main" id="{4D368928-938F-DCB7-6538-E622A541CEDD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ый треугольник 10">
              <a:extLst>
                <a:ext uri="{FF2B5EF4-FFF2-40B4-BE49-F238E27FC236}">
                  <a16:creationId xmlns:a16="http://schemas.microsoft.com/office/drawing/2014/main" id="{45062210-1FB0-C7BE-A173-462AD3940DF7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95D289B-C2AF-4F2D-6F49-1E28A3AA4989}"/>
              </a:ext>
            </a:extLst>
          </p:cNvPr>
          <p:cNvGrpSpPr/>
          <p:nvPr/>
        </p:nvGrpSpPr>
        <p:grpSpPr>
          <a:xfrm>
            <a:off x="1483567" y="737116"/>
            <a:ext cx="5859624" cy="740842"/>
            <a:chOff x="0" y="737116"/>
            <a:chExt cx="5859624" cy="74086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CC310A55-8027-944F-DE87-5B5F1AAAD797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ый треугольник 5">
              <a:extLst>
                <a:ext uri="{FF2B5EF4-FFF2-40B4-BE49-F238E27FC236}">
                  <a16:creationId xmlns:a16="http://schemas.microsoft.com/office/drawing/2014/main" id="{24B7D1C2-4B02-C34E-E9DB-0C5E7463208A}"/>
                </a:ext>
              </a:extLst>
            </p:cNvPr>
            <p:cNvSpPr/>
            <p:nvPr/>
          </p:nvSpPr>
          <p:spPr>
            <a:xfrm>
              <a:off x="5243804" y="1105675"/>
              <a:ext cx="615820" cy="372301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ый треугольник 6">
              <a:extLst>
                <a:ext uri="{FF2B5EF4-FFF2-40B4-BE49-F238E27FC236}">
                  <a16:creationId xmlns:a16="http://schemas.microsoft.com/office/drawing/2014/main" id="{993CB84D-8596-C683-F169-73B87AA64744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962" y="442894"/>
            <a:ext cx="5777203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Что такое виммельбух?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2898" y="1772179"/>
            <a:ext cx="10363826" cy="475793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b="1" dirty="0"/>
              <a:t> Виммельбух: </a:t>
            </a:r>
            <a:endParaRPr lang="ru-RU" sz="4000" dirty="0"/>
          </a:p>
          <a:p>
            <a:pPr marL="0" indent="0">
              <a:buNone/>
            </a:pPr>
            <a:r>
              <a:rPr lang="ru-RU" sz="4000" dirty="0"/>
              <a:t>– это детская развивающая книга</a:t>
            </a:r>
          </a:p>
          <a:p>
            <a:pPr marL="0" indent="0">
              <a:buNone/>
            </a:pPr>
            <a:r>
              <a:rPr lang="ru-RU" sz="4000" dirty="0"/>
              <a:t> – комикс крупного формата с яркими детализированными, максимально насыщенными визуальной информацией иллюстрациями. </a:t>
            </a:r>
          </a:p>
          <a:p>
            <a:pPr marL="0" indent="0">
              <a:buNone/>
            </a:pPr>
            <a:r>
              <a:rPr lang="ru-RU" sz="4000" b="1" dirty="0"/>
              <a:t>Форма работы:</a:t>
            </a:r>
          </a:p>
          <a:p>
            <a:pPr marL="0" indent="0">
              <a:buNone/>
            </a:pPr>
            <a:r>
              <a:rPr lang="ru-RU" sz="4000" dirty="0"/>
              <a:t>1 этап: знакомство с книгой, с первым разворотом. Рассматривание, поиск героев, предметов.</a:t>
            </a:r>
          </a:p>
          <a:p>
            <a:pPr marL="0" indent="0">
              <a:buNone/>
            </a:pPr>
            <a:r>
              <a:rPr lang="ru-RU" sz="4000" dirty="0"/>
              <a:t>2 этап: игры по развороту подобранные педагогом, придуманные детьми.</a:t>
            </a:r>
          </a:p>
          <a:p>
            <a:pPr marL="0" indent="0">
              <a:buNone/>
            </a:pPr>
            <a:r>
              <a:rPr lang="ru-RU" sz="4000" dirty="0"/>
              <a:t>3 этап: создание своего разворота в совместной и самостоятельной работе.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64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D390E08-C12B-A58E-897B-94C52C586630}"/>
              </a:ext>
            </a:extLst>
          </p:cNvPr>
          <p:cNvGrpSpPr/>
          <p:nvPr/>
        </p:nvGrpSpPr>
        <p:grpSpPr>
          <a:xfrm flipH="1">
            <a:off x="929951" y="321542"/>
            <a:ext cx="6056809" cy="1202459"/>
            <a:chOff x="0" y="737116"/>
            <a:chExt cx="5859624" cy="737120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666E2959-8782-CEA5-D339-93A18F283A4E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ый треугольник 23">
              <a:extLst>
                <a:ext uri="{FF2B5EF4-FFF2-40B4-BE49-F238E27FC236}">
                  <a16:creationId xmlns:a16="http://schemas.microsoft.com/office/drawing/2014/main" id="{06D8B824-5BEE-0679-6857-ECC5863A2DD2}"/>
                </a:ext>
              </a:extLst>
            </p:cNvPr>
            <p:cNvSpPr/>
            <p:nvPr/>
          </p:nvSpPr>
          <p:spPr>
            <a:xfrm>
              <a:off x="5243804" y="110567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ый треугольник 24">
              <a:extLst>
                <a:ext uri="{FF2B5EF4-FFF2-40B4-BE49-F238E27FC236}">
                  <a16:creationId xmlns:a16="http://schemas.microsoft.com/office/drawing/2014/main" id="{15A251BF-63BF-C1D6-BA7A-E0B1DB0418CB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A031821-14B2-1B34-22B5-F603F2EB5631}"/>
              </a:ext>
            </a:extLst>
          </p:cNvPr>
          <p:cNvGrpSpPr/>
          <p:nvPr/>
        </p:nvGrpSpPr>
        <p:grpSpPr>
          <a:xfrm>
            <a:off x="5402425" y="319547"/>
            <a:ext cx="5859624" cy="1204454"/>
            <a:chOff x="0" y="737116"/>
            <a:chExt cx="5859624" cy="737120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F9AA798-B835-C7DA-0BAF-D6A04C01E781}"/>
                </a:ext>
              </a:extLst>
            </p:cNvPr>
            <p:cNvSpPr/>
            <p:nvPr/>
          </p:nvSpPr>
          <p:spPr>
            <a:xfrm>
              <a:off x="0" y="737117"/>
              <a:ext cx="5243804" cy="737119"/>
            </a:xfrm>
            <a:prstGeom prst="rect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ый треугольник 19">
              <a:extLst>
                <a:ext uri="{FF2B5EF4-FFF2-40B4-BE49-F238E27FC236}">
                  <a16:creationId xmlns:a16="http://schemas.microsoft.com/office/drawing/2014/main" id="{5AE7EE17-B3FD-35DD-141F-33AB42704EB3}"/>
                </a:ext>
              </a:extLst>
            </p:cNvPr>
            <p:cNvSpPr/>
            <p:nvPr/>
          </p:nvSpPr>
          <p:spPr>
            <a:xfrm>
              <a:off x="5243804" y="1107189"/>
              <a:ext cx="615820" cy="367047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" name="Прямоугольный треугольник 20">
              <a:extLst>
                <a:ext uri="{FF2B5EF4-FFF2-40B4-BE49-F238E27FC236}">
                  <a16:creationId xmlns:a16="http://schemas.microsoft.com/office/drawing/2014/main" id="{E5A3AC75-9525-9BB8-3016-21BF908F39EB}"/>
                </a:ext>
              </a:extLst>
            </p:cNvPr>
            <p:cNvSpPr/>
            <p:nvPr/>
          </p:nvSpPr>
          <p:spPr>
            <a:xfrm flipV="1">
              <a:off x="5243804" y="737116"/>
              <a:ext cx="615820" cy="364818"/>
            </a:xfrm>
            <a:prstGeom prst="rtTriangle">
              <a:avLst/>
            </a:prstGeom>
            <a:solidFill>
              <a:srgbClr val="7E0C0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956" y="453455"/>
            <a:ext cx="8705461" cy="957314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+mn-lt"/>
              </a:rPr>
              <a:t>Работа по созданию </a:t>
            </a:r>
            <a:r>
              <a:rPr lang="ru-RU" b="1" dirty="0" err="1">
                <a:solidFill>
                  <a:schemeClr val="bg1"/>
                </a:solidFill>
                <a:latin typeface="+mn-lt"/>
              </a:rPr>
              <a:t>виммельбуха</a:t>
            </a:r>
            <a:r>
              <a:rPr lang="ru-RU" b="1" dirty="0">
                <a:solidFill>
                  <a:schemeClr val="bg1"/>
                </a:solidFill>
                <a:latin typeface="+mn-lt"/>
              </a:rPr>
              <a:t> </a:t>
            </a:r>
            <a:br>
              <a:rPr lang="ru-RU" b="1" dirty="0">
                <a:solidFill>
                  <a:schemeClr val="bg1"/>
                </a:solidFill>
                <a:latin typeface="+mn-lt"/>
              </a:rPr>
            </a:br>
            <a:r>
              <a:rPr lang="ru-RU" b="1" dirty="0">
                <a:solidFill>
                  <a:schemeClr val="bg1"/>
                </a:solidFill>
                <a:latin typeface="+mn-lt"/>
              </a:rPr>
              <a:t>в совместной деятельности</a:t>
            </a:r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B49E8C-BDB2-031A-E6DB-8A20CD61939D}"/>
              </a:ext>
            </a:extLst>
          </p:cNvPr>
          <p:cNvGrpSpPr/>
          <p:nvPr/>
        </p:nvGrpSpPr>
        <p:grpSpPr>
          <a:xfrm>
            <a:off x="0" y="1979936"/>
            <a:ext cx="12200456" cy="4028977"/>
            <a:chOff x="419592" y="2194541"/>
            <a:chExt cx="11352816" cy="3749059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E1824F0-6FE4-D5A7-C222-95BBA0F3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4543" y="2194541"/>
              <a:ext cx="8119787" cy="3749058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76069A66-CFF2-07F6-3851-3A2D8666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8666" b="19456"/>
            <a:stretch/>
          </p:blipFill>
          <p:spPr>
            <a:xfrm>
              <a:off x="419592" y="2194541"/>
              <a:ext cx="2797465" cy="374905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A4D56A8-6D0E-B4B1-C449-170DDE1EB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8122"/>
            <a:stretch/>
          </p:blipFill>
          <p:spPr>
            <a:xfrm>
              <a:off x="8974943" y="2194541"/>
              <a:ext cx="2797465" cy="37490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38396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279</Words>
  <Application>Microsoft Office PowerPoint</Application>
  <PresentationFormat>Широкоэкранный</PresentationFormat>
  <Paragraphs>33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</vt:lpstr>
      <vt:lpstr>Wingdings</vt:lpstr>
      <vt:lpstr>Тема Office</vt:lpstr>
      <vt:lpstr>Формирование предпосылок читательской грамотности у детей дошкольного возраста  через технологии сторисек и виммельбух.</vt:lpstr>
      <vt:lpstr>Цель: Формирование у детей интереса а чтению, мотивации к обучению чтению, воспитание будущего читателя.</vt:lpstr>
      <vt:lpstr>Нейл Гриффитс</vt:lpstr>
      <vt:lpstr>Что такое сторисек? </vt:lpstr>
      <vt:lpstr>Планирование </vt:lpstr>
      <vt:lpstr>Проживание сюжета</vt:lpstr>
      <vt:lpstr>Презентация PowerPoint</vt:lpstr>
      <vt:lpstr>Что такое виммельбух? </vt:lpstr>
      <vt:lpstr>Работа по созданию виммельбуха  в совместной деятельности</vt:lpstr>
      <vt:lpstr>Презентация PowerPoint</vt:lpstr>
      <vt:lpstr>Результаты работы</vt:lpstr>
      <vt:lpstr>Вывод: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Катя Дятлова</cp:lastModifiedBy>
  <cp:revision>16</cp:revision>
  <dcterms:created xsi:type="dcterms:W3CDTF">2024-11-19T04:13:01Z</dcterms:created>
  <dcterms:modified xsi:type="dcterms:W3CDTF">2024-11-20T15:15:15Z</dcterms:modified>
</cp:coreProperties>
</file>